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6" r:id="rId5"/>
    <p:sldId id="258" r:id="rId6"/>
    <p:sldId id="259" r:id="rId7"/>
    <p:sldId id="260" r:id="rId8"/>
    <p:sldId id="261" r:id="rId9"/>
    <p:sldId id="265" r:id="rId10"/>
    <p:sldId id="263" r:id="rId11"/>
    <p:sldId id="264" r:id="rId12"/>
    <p:sldId id="262"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23" r:id="rId54"/>
    <p:sldId id="324"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2" r:id="rId68"/>
    <p:sldId id="325" r:id="rId69"/>
    <p:sldId id="326" r:id="rId70"/>
    <p:sldId id="327" r:id="rId71"/>
    <p:sldId id="328" r:id="rId72"/>
    <p:sldId id="329" r:id="rId73"/>
    <p:sldId id="330" r:id="rId74"/>
    <p:sldId id="331" r:id="rId75"/>
    <p:sldId id="332" r:id="rId76"/>
    <p:sldId id="333" r:id="rId77"/>
    <p:sldId id="334" r:id="rId78"/>
    <p:sldId id="33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4660"/>
  </p:normalViewPr>
  <p:slideViewPr>
    <p:cSldViewPr snapToGrid="0">
      <p:cViewPr varScale="1">
        <p:scale>
          <a:sx n="77" d="100"/>
          <a:sy n="77" d="100"/>
        </p:scale>
        <p:origin x="874"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79151C5-2D88-4FEA-BA3E-E672550A029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151C5-2D88-4FEA-BA3E-E672550A029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151C5-2D88-4FEA-BA3E-E672550A029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151C5-2D88-4FEA-BA3E-E672550A029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79151C5-2D88-4FEA-BA3E-E672550A029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79151C5-2D88-4FEA-BA3E-E672550A029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79151C5-2D88-4FEA-BA3E-E672550A029C}"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79151C5-2D88-4FEA-BA3E-E672550A029C}"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151C5-2D88-4FEA-BA3E-E672550A029C}"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79151C5-2D88-4FEA-BA3E-E672550A029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79151C5-2D88-4FEA-BA3E-E672550A029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BF32DBF-B46C-4FD1-86F7-A1B582344350}"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151C5-2D88-4FEA-BA3E-E672550A029C}"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32DBF-B46C-4FD1-86F7-A1B58234435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solidFill>
                  <a:srgbClr val="FF0000"/>
                </a:solidFill>
              </a:rPr>
              <a:t>SML</a:t>
            </a:r>
            <a:endParaRPr lang="en-US" sz="7200" b="1" dirty="0">
              <a:solidFill>
                <a:srgbClr val="FF0000"/>
              </a:solidFill>
            </a:endParaRPr>
          </a:p>
        </p:txBody>
      </p:sp>
      <p:sp>
        <p:nvSpPr>
          <p:cNvPr id="3" name="Subtitle 2"/>
          <p:cNvSpPr>
            <a:spLocks noGrp="1"/>
          </p:cNvSpPr>
          <p:nvPr>
            <p:ph type="subTitle" idx="1"/>
          </p:nvPr>
        </p:nvSpPr>
        <p:spPr/>
        <p:txBody>
          <a:bodyPr>
            <a:normAutofit/>
          </a:bodyPr>
          <a:lstStyle/>
          <a:p>
            <a:r>
              <a:rPr lang="en-US" sz="3600" b="1" dirty="0"/>
              <a:t>UNIT-3</a:t>
            </a:r>
            <a:endParaRPr 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026" y="227474"/>
            <a:ext cx="10515600" cy="667262"/>
          </a:xfrm>
        </p:spPr>
        <p:txBody>
          <a:bodyPr>
            <a:normAutofit fontScale="90000"/>
          </a:bodyPr>
          <a:lstStyle/>
          <a:p>
            <a:r>
              <a:rPr lang="en-US" b="1" dirty="0">
                <a:solidFill>
                  <a:srgbClr val="C00000"/>
                </a:solidFill>
              </a:rPr>
              <a:t>Disadvantages of KNN</a:t>
            </a:r>
            <a:endParaRPr lang="en-US" b="1" dirty="0">
              <a:solidFill>
                <a:srgbClr val="C00000"/>
              </a:solidFill>
            </a:endParaRPr>
          </a:p>
        </p:txBody>
      </p:sp>
      <p:sp>
        <p:nvSpPr>
          <p:cNvPr id="3" name="Content Placeholder 2"/>
          <p:cNvSpPr>
            <a:spLocks noGrp="1"/>
          </p:cNvSpPr>
          <p:nvPr>
            <p:ph idx="1"/>
          </p:nvPr>
        </p:nvSpPr>
        <p:spPr>
          <a:xfrm>
            <a:off x="523568" y="1042220"/>
            <a:ext cx="11353800" cy="5282227"/>
          </a:xfrm>
        </p:spPr>
        <p:txBody>
          <a:bodyPr/>
          <a:lstStyle/>
          <a:p>
            <a:r>
              <a:rPr lang="en-US" dirty="0"/>
              <a:t>It is computationally a bit expensive algorithm because it stores all the training data.</a:t>
            </a:r>
            <a:endParaRPr lang="en-US" dirty="0"/>
          </a:p>
          <a:p>
            <a:endParaRPr lang="en-US" dirty="0"/>
          </a:p>
          <a:p>
            <a:r>
              <a:rPr lang="en-US" dirty="0"/>
              <a:t>High memory storage required as compared to other supervised learning algorithms.</a:t>
            </a:r>
            <a:endParaRPr lang="en-US" dirty="0"/>
          </a:p>
          <a:p>
            <a:endParaRPr lang="en-US" dirty="0"/>
          </a:p>
          <a:p>
            <a:r>
              <a:rPr lang="en-US" dirty="0"/>
              <a:t>Prediction is slow in case of big N.</a:t>
            </a:r>
            <a:endParaRPr lang="en-US" dirty="0"/>
          </a:p>
          <a:p>
            <a:endParaRPr lang="en-US" dirty="0"/>
          </a:p>
          <a:p>
            <a:r>
              <a:rPr lang="en-US" dirty="0"/>
              <a:t>It is very sensitive to the scale of data as well as irrelevant features.</a:t>
            </a: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Applications of KNN</a:t>
            </a:r>
            <a:br>
              <a:rPr lang="en-US" b="1" dirty="0"/>
            </a:br>
            <a:br>
              <a:rPr lang="en-US" b="1" dirty="0"/>
            </a:br>
            <a:endParaRPr lang="en-US" b="1" dirty="0"/>
          </a:p>
        </p:txBody>
      </p:sp>
      <p:sp>
        <p:nvSpPr>
          <p:cNvPr id="3" name="Content Placeholder 2"/>
          <p:cNvSpPr>
            <a:spLocks noGrp="1"/>
          </p:cNvSpPr>
          <p:nvPr>
            <p:ph idx="1"/>
          </p:nvPr>
        </p:nvSpPr>
        <p:spPr>
          <a:xfrm>
            <a:off x="471947" y="1042218"/>
            <a:ext cx="11375923" cy="5574891"/>
          </a:xfrm>
        </p:spPr>
        <p:txBody>
          <a:bodyPr>
            <a:normAutofit lnSpcReduction="10000"/>
          </a:bodyPr>
          <a:lstStyle/>
          <a:p>
            <a:pPr marL="0" indent="0">
              <a:buNone/>
            </a:pPr>
            <a:r>
              <a:rPr lang="en-US" sz="2600" dirty="0"/>
              <a:t>The following are some of the areas in which KNN can be applied successfully </a:t>
            </a:r>
            <a:endParaRPr lang="en-US" sz="2600" dirty="0"/>
          </a:p>
          <a:p>
            <a:pPr marL="0" indent="0">
              <a:buNone/>
            </a:pPr>
            <a:r>
              <a:rPr lang="en-US" sz="2600" b="1" dirty="0">
                <a:solidFill>
                  <a:srgbClr val="C00000"/>
                </a:solidFill>
              </a:rPr>
              <a:t>Banking System</a:t>
            </a:r>
            <a:endParaRPr lang="en-US" sz="2600" b="1" dirty="0">
              <a:solidFill>
                <a:srgbClr val="C00000"/>
              </a:solidFill>
            </a:endParaRPr>
          </a:p>
          <a:p>
            <a:pPr lvl="1"/>
            <a:r>
              <a:rPr lang="en-US" sz="2600" dirty="0"/>
              <a:t>KNN can be used in banking system to predict weather an individual is fit for loan approval? </a:t>
            </a:r>
            <a:endParaRPr lang="en-US" sz="2600" dirty="0"/>
          </a:p>
          <a:p>
            <a:pPr lvl="1"/>
            <a:r>
              <a:rPr lang="en-US" sz="2600" dirty="0"/>
              <a:t>Does that individual have the characteristics similar to the defaulters one?</a:t>
            </a:r>
            <a:endParaRPr lang="en-US" sz="2600" dirty="0"/>
          </a:p>
          <a:p>
            <a:pPr marL="0" indent="0">
              <a:buNone/>
            </a:pPr>
            <a:r>
              <a:rPr lang="en-US" sz="2600" b="1" dirty="0">
                <a:solidFill>
                  <a:srgbClr val="C00000"/>
                </a:solidFill>
              </a:rPr>
              <a:t>Calculating Credit Ratings</a:t>
            </a:r>
            <a:endParaRPr lang="en-US" sz="2600" b="1" dirty="0">
              <a:solidFill>
                <a:srgbClr val="C00000"/>
              </a:solidFill>
            </a:endParaRPr>
          </a:p>
          <a:p>
            <a:pPr lvl="1"/>
            <a:r>
              <a:rPr lang="en-US" sz="2600" dirty="0"/>
              <a:t>KNN algorithms can be used to find an individual’s credit rating by comparing with the persons having similar traits.</a:t>
            </a:r>
            <a:endParaRPr lang="en-US" sz="2600" dirty="0"/>
          </a:p>
          <a:p>
            <a:pPr marL="0" indent="0">
              <a:buNone/>
            </a:pPr>
            <a:r>
              <a:rPr lang="en-US" sz="2600" b="1" dirty="0">
                <a:solidFill>
                  <a:srgbClr val="C00000"/>
                </a:solidFill>
              </a:rPr>
              <a:t>Politics</a:t>
            </a:r>
            <a:endParaRPr lang="en-US" sz="2600" b="1" dirty="0">
              <a:solidFill>
                <a:srgbClr val="C00000"/>
              </a:solidFill>
            </a:endParaRPr>
          </a:p>
          <a:p>
            <a:pPr lvl="1"/>
            <a:r>
              <a:rPr lang="en-US" sz="2600" dirty="0"/>
              <a:t>With the help of KNN algorithms, we can classify a </a:t>
            </a:r>
            <a:r>
              <a:rPr lang="en-US" sz="2600" b="1" dirty="0"/>
              <a:t>potential voter </a:t>
            </a:r>
            <a:r>
              <a:rPr lang="en-US" sz="2600" dirty="0"/>
              <a:t>into various classes like “Will Vote”, “Will not Vote”, “Will Vote to Party ‘Congress’, “Will Vote to Party ‘BJP’.</a:t>
            </a:r>
            <a:endParaRPr lang="en-US" sz="2600" dirty="0"/>
          </a:p>
          <a:p>
            <a:pPr lvl="1"/>
            <a:r>
              <a:rPr lang="en-US" sz="2600" dirty="0"/>
              <a:t>Other areas in which KNN algorithm can be used are </a:t>
            </a:r>
            <a:r>
              <a:rPr lang="en-US" sz="2600" b="1" i="1" dirty="0"/>
              <a:t>Speech Recognition</a:t>
            </a:r>
            <a:r>
              <a:rPr lang="en-US" sz="2600" dirty="0"/>
              <a:t>, </a:t>
            </a:r>
            <a:r>
              <a:rPr lang="en-US" sz="2600" b="1" i="1" dirty="0"/>
              <a:t>Handwriting Detection</a:t>
            </a:r>
            <a:r>
              <a:rPr lang="en-US" sz="2600" dirty="0"/>
              <a:t>, </a:t>
            </a:r>
            <a:r>
              <a:rPr lang="en-US" sz="2600" b="1" i="1" dirty="0"/>
              <a:t>Image Recognition </a:t>
            </a:r>
            <a:r>
              <a:rPr lang="en-US" sz="2600" dirty="0"/>
              <a:t>and </a:t>
            </a:r>
            <a:r>
              <a:rPr lang="en-US" sz="2600" b="1" i="1" dirty="0"/>
              <a:t>Video Recognition</a:t>
            </a:r>
            <a:r>
              <a:rPr lang="en-US" sz="2600" dirty="0"/>
              <a:t>.</a:t>
            </a:r>
            <a:endParaRPr lang="en-US" sz="2600"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8"/>
            <a:ext cx="10515600" cy="588604"/>
          </a:xfrm>
        </p:spPr>
        <p:txBody>
          <a:bodyPr>
            <a:normAutofit fontScale="90000"/>
          </a:bodyPr>
          <a:lstStyle/>
          <a:p>
            <a:r>
              <a:rPr lang="en-US" b="1" dirty="0">
                <a:solidFill>
                  <a:srgbClr val="FF0000"/>
                </a:solidFill>
              </a:rPr>
              <a:t>KNN voter example</a:t>
            </a:r>
            <a:endParaRPr lang="en-US" dirty="0">
              <a:solidFill>
                <a:srgbClr val="FF0000"/>
              </a:solidFill>
            </a:endParaRPr>
          </a:p>
        </p:txBody>
      </p:sp>
      <p:sp>
        <p:nvSpPr>
          <p:cNvPr id="3" name="Content Placeholder 2"/>
          <p:cNvSpPr>
            <a:spLocks noGrp="1"/>
          </p:cNvSpPr>
          <p:nvPr>
            <p:ph idx="1"/>
          </p:nvPr>
        </p:nvSpPr>
        <p:spPr>
          <a:xfrm>
            <a:off x="383457" y="786582"/>
            <a:ext cx="11454581" cy="5928850"/>
          </a:xfrm>
        </p:spPr>
        <p:txBody>
          <a:bodyPr/>
          <a:lstStyle/>
          <a:p>
            <a:r>
              <a:rPr lang="en-US" dirty="0"/>
              <a:t>Objective is to predict the party for which voter will vote based on their neighborhood, precisely geolocation (latitude and longitude).</a:t>
            </a:r>
            <a:endParaRPr lang="en-US" dirty="0"/>
          </a:p>
          <a:p>
            <a:r>
              <a:rPr lang="en-US" dirty="0"/>
              <a:t> Here we assume that we can identify the potential voter to which political party they would be voting based on majority voters did voted for that particular party in that vicinity, so that they have </a:t>
            </a:r>
            <a:r>
              <a:rPr lang="en-US" b="1" dirty="0">
                <a:solidFill>
                  <a:srgbClr val="C00000"/>
                </a:solidFill>
              </a:rPr>
              <a:t>high probability </a:t>
            </a:r>
            <a:r>
              <a:rPr lang="en-US" dirty="0"/>
              <a:t>to vote for the </a:t>
            </a:r>
            <a:r>
              <a:rPr lang="en-US" b="1" i="1" dirty="0">
                <a:solidFill>
                  <a:srgbClr val="C00000"/>
                </a:solidFill>
              </a:rPr>
              <a:t>majority party</a:t>
            </a:r>
            <a:r>
              <a:rPr lang="en-US" dirty="0"/>
              <a:t>. </a:t>
            </a:r>
            <a:endParaRPr lang="en-US" dirty="0"/>
          </a:p>
          <a:p>
            <a:r>
              <a:rPr lang="en-US" dirty="0"/>
              <a:t>However, </a:t>
            </a:r>
            <a:endParaRPr lang="en-US" dirty="0"/>
          </a:p>
          <a:p>
            <a:pPr marL="0" indent="0">
              <a:buNone/>
            </a:pPr>
            <a:r>
              <a:rPr lang="en-US" dirty="0"/>
              <a:t>             tuning the </a:t>
            </a:r>
            <a:r>
              <a:rPr lang="en-US" b="1" i="1" dirty="0"/>
              <a:t>k-value</a:t>
            </a:r>
            <a:endParaRPr lang="en-US" b="1" i="1" dirty="0"/>
          </a:p>
          <a:p>
            <a:pPr marL="0" indent="0">
              <a:buNone/>
            </a:pPr>
            <a:r>
              <a:rPr lang="en-US" b="1" i="1" dirty="0"/>
              <a:t>       </a:t>
            </a:r>
            <a:r>
              <a:rPr lang="en-US" dirty="0"/>
              <a:t> (number to consider, among which majority should be counted)</a:t>
            </a:r>
            <a:endParaRPr lang="en-US" dirty="0"/>
          </a:p>
          <a:p>
            <a:pPr marL="0" indent="0">
              <a:buNone/>
            </a:pPr>
            <a:r>
              <a:rPr lang="en-US" dirty="0"/>
              <a:t>                                    is the </a:t>
            </a:r>
            <a:r>
              <a:rPr lang="en-US" dirty="0" err="1"/>
              <a:t>milliondollar</a:t>
            </a:r>
            <a:r>
              <a:rPr lang="en-US" dirty="0"/>
              <a:t> question </a:t>
            </a:r>
            <a:endParaRPr lang="en-US" dirty="0"/>
          </a:p>
          <a:p>
            <a:pPr marL="0" indent="0">
              <a:buNone/>
            </a:pPr>
            <a:r>
              <a:rPr lang="en-US" dirty="0"/>
              <a:t>                      (as same as any machine learning algorithm):</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269"/>
          </a:xfrm>
        </p:spPr>
        <p:txBody>
          <a:bodyPr>
            <a:normAutofit fontScale="90000"/>
          </a:bodyPr>
          <a:lstStyle/>
          <a:p>
            <a:r>
              <a:rPr lang="en-US" b="1" dirty="0">
                <a:solidFill>
                  <a:srgbClr val="FF0000"/>
                </a:solidFill>
              </a:rPr>
              <a:t>KNN voter example</a:t>
            </a:r>
            <a:endParaRPr lang="en-US" dirty="0"/>
          </a:p>
        </p:txBody>
      </p:sp>
      <p:pic>
        <p:nvPicPr>
          <p:cNvPr id="4" name="Content Placeholder 3"/>
          <p:cNvPicPr>
            <a:picLocks noGrp="1" noChangeAspect="1"/>
          </p:cNvPicPr>
          <p:nvPr>
            <p:ph idx="1"/>
          </p:nvPr>
        </p:nvPicPr>
        <p:blipFill>
          <a:blip r:embed="rId1"/>
          <a:stretch>
            <a:fillRect/>
          </a:stretch>
        </p:blipFill>
        <p:spPr>
          <a:xfrm>
            <a:off x="2709042" y="1455175"/>
            <a:ext cx="6384160" cy="45448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604"/>
          </a:xfrm>
        </p:spPr>
        <p:txBody>
          <a:bodyPr>
            <a:normAutofit fontScale="90000"/>
          </a:bodyPr>
          <a:lstStyle/>
          <a:p>
            <a:r>
              <a:rPr lang="en-US" b="1" dirty="0">
                <a:solidFill>
                  <a:srgbClr val="FF0000"/>
                </a:solidFill>
              </a:rPr>
              <a:t>KNN voter example</a:t>
            </a:r>
            <a:endParaRPr lang="en-US" dirty="0"/>
          </a:p>
        </p:txBody>
      </p:sp>
      <p:sp>
        <p:nvSpPr>
          <p:cNvPr id="3" name="Content Placeholder 2"/>
          <p:cNvSpPr>
            <a:spLocks noGrp="1"/>
          </p:cNvSpPr>
          <p:nvPr>
            <p:ph idx="1"/>
          </p:nvPr>
        </p:nvSpPr>
        <p:spPr>
          <a:xfrm>
            <a:off x="619432" y="953730"/>
            <a:ext cx="10734368" cy="5223233"/>
          </a:xfrm>
        </p:spPr>
        <p:txBody>
          <a:bodyPr/>
          <a:lstStyle/>
          <a:p>
            <a:r>
              <a:rPr lang="en-US" b="1" dirty="0">
                <a:solidFill>
                  <a:srgbClr val="C00000"/>
                </a:solidFill>
              </a:rPr>
              <a:t>Party 2- </a:t>
            </a:r>
            <a:r>
              <a:rPr lang="en-US" dirty="0"/>
              <a:t>As within the vicinity, one neighbor has voted for Party 1 and the other voter voted for Party 3. </a:t>
            </a:r>
            <a:endParaRPr lang="en-US" dirty="0"/>
          </a:p>
          <a:p>
            <a:endParaRPr lang="en-US" dirty="0"/>
          </a:p>
          <a:p>
            <a:r>
              <a:rPr lang="en-US" dirty="0"/>
              <a:t>But three voters voted for </a:t>
            </a:r>
            <a:r>
              <a:rPr lang="en-US" b="1" dirty="0">
                <a:solidFill>
                  <a:srgbClr val="C00000"/>
                </a:solidFill>
              </a:rPr>
              <a:t>Party 2</a:t>
            </a:r>
            <a:r>
              <a:rPr lang="en-US" dirty="0"/>
              <a:t>.</a:t>
            </a:r>
            <a:endParaRPr lang="en-US" dirty="0"/>
          </a:p>
          <a:p>
            <a:endParaRPr lang="en-US" dirty="0"/>
          </a:p>
          <a:p>
            <a:r>
              <a:rPr lang="en-US" dirty="0"/>
              <a:t> In fact, by this way </a:t>
            </a:r>
            <a:r>
              <a:rPr lang="en-US" b="1" dirty="0">
                <a:solidFill>
                  <a:srgbClr val="00B0F0"/>
                </a:solidFill>
              </a:rPr>
              <a:t>KNN</a:t>
            </a:r>
            <a:r>
              <a:rPr lang="en-US" dirty="0"/>
              <a:t> solves any given classification problem. </a:t>
            </a:r>
            <a:endParaRPr lang="en-US" dirty="0"/>
          </a:p>
          <a:p>
            <a:endParaRPr lang="en-US" dirty="0"/>
          </a:p>
          <a:p>
            <a:r>
              <a:rPr lang="en-US" dirty="0"/>
              <a:t>Regression problems are solved by taking mean of its neighbors within the given circle or vicinity or k-value.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613" y="147484"/>
            <a:ext cx="10515600" cy="481782"/>
          </a:xfrm>
        </p:spPr>
        <p:txBody>
          <a:bodyPr>
            <a:normAutofit fontScale="90000"/>
          </a:bodyPr>
          <a:lstStyle/>
          <a:p>
            <a:r>
              <a:rPr lang="en-US" b="1" dirty="0"/>
              <a:t>How does KNN Algorithm works ?</a:t>
            </a:r>
            <a:endParaRPr lang="en-US" b="1" dirty="0"/>
          </a:p>
        </p:txBody>
      </p:sp>
      <p:pic>
        <p:nvPicPr>
          <p:cNvPr id="4" name="Content Placeholder 3"/>
          <p:cNvPicPr>
            <a:picLocks noGrp="1" noChangeAspect="1"/>
          </p:cNvPicPr>
          <p:nvPr>
            <p:ph idx="1"/>
          </p:nvPr>
        </p:nvPicPr>
        <p:blipFill>
          <a:blip r:embed="rId1"/>
          <a:stretch>
            <a:fillRect/>
          </a:stretch>
        </p:blipFill>
        <p:spPr>
          <a:xfrm>
            <a:off x="872613" y="811748"/>
            <a:ext cx="3703138" cy="2496220"/>
          </a:xfrm>
          <a:prstGeom prst="rect">
            <a:avLst/>
          </a:prstGeom>
        </p:spPr>
      </p:pic>
      <p:pic>
        <p:nvPicPr>
          <p:cNvPr id="5" name="Picture 4"/>
          <p:cNvPicPr>
            <a:picLocks noChangeAspect="1"/>
          </p:cNvPicPr>
          <p:nvPr/>
        </p:nvPicPr>
        <p:blipFill>
          <a:blip r:embed="rId2"/>
          <a:stretch>
            <a:fillRect/>
          </a:stretch>
        </p:blipFill>
        <p:spPr>
          <a:xfrm>
            <a:off x="6732640" y="724827"/>
            <a:ext cx="3561736" cy="2432503"/>
          </a:xfrm>
          <a:prstGeom prst="rect">
            <a:avLst/>
          </a:prstGeom>
        </p:spPr>
      </p:pic>
      <p:pic>
        <p:nvPicPr>
          <p:cNvPr id="6" name="Picture 5"/>
          <p:cNvPicPr>
            <a:picLocks noChangeAspect="1"/>
          </p:cNvPicPr>
          <p:nvPr/>
        </p:nvPicPr>
        <p:blipFill>
          <a:blip r:embed="rId3"/>
          <a:stretch>
            <a:fillRect/>
          </a:stretch>
        </p:blipFill>
        <p:spPr>
          <a:xfrm>
            <a:off x="872613" y="3661868"/>
            <a:ext cx="4339406" cy="2969067"/>
          </a:xfrm>
          <a:prstGeom prst="rect">
            <a:avLst/>
          </a:prstGeom>
        </p:spPr>
      </p:pic>
      <p:pic>
        <p:nvPicPr>
          <p:cNvPr id="7" name="Picture 6"/>
          <p:cNvPicPr>
            <a:picLocks noChangeAspect="1"/>
          </p:cNvPicPr>
          <p:nvPr/>
        </p:nvPicPr>
        <p:blipFill>
          <a:blip r:embed="rId4"/>
          <a:stretch>
            <a:fillRect/>
          </a:stretch>
        </p:blipFill>
        <p:spPr>
          <a:xfrm>
            <a:off x="6572865" y="3470581"/>
            <a:ext cx="4547419" cy="30711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9"/>
            <a:ext cx="10515600" cy="519778"/>
          </a:xfrm>
        </p:spPr>
        <p:txBody>
          <a:bodyPr>
            <a:normAutofit fontScale="90000"/>
          </a:bodyPr>
          <a:lstStyle/>
          <a:p>
            <a:r>
              <a:rPr lang="en-US" b="1" dirty="0"/>
              <a:t>How does KNN Algorithm works ?</a:t>
            </a:r>
            <a:endParaRPr lang="en-US" dirty="0"/>
          </a:p>
        </p:txBody>
      </p:sp>
      <p:pic>
        <p:nvPicPr>
          <p:cNvPr id="4" name="Content Placeholder 3"/>
          <p:cNvPicPr>
            <a:picLocks noGrp="1" noChangeAspect="1"/>
          </p:cNvPicPr>
          <p:nvPr>
            <p:ph idx="1"/>
          </p:nvPr>
        </p:nvPicPr>
        <p:blipFill>
          <a:blip r:embed="rId1"/>
          <a:stretch>
            <a:fillRect/>
          </a:stretch>
        </p:blipFill>
        <p:spPr>
          <a:xfrm>
            <a:off x="3421810" y="678427"/>
            <a:ext cx="5083093" cy="57983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2" y="286468"/>
            <a:ext cx="10515600" cy="283804"/>
          </a:xfrm>
        </p:spPr>
        <p:txBody>
          <a:bodyPr>
            <a:normAutofit fontScale="90000"/>
          </a:bodyPr>
          <a:lstStyle/>
          <a:p>
            <a:r>
              <a:rPr lang="en-US" b="1" dirty="0"/>
              <a:t>How does KNN Algorithm works ?</a:t>
            </a:r>
            <a:endParaRPr lang="en-US" dirty="0"/>
          </a:p>
        </p:txBody>
      </p:sp>
      <p:pic>
        <p:nvPicPr>
          <p:cNvPr id="4" name="Content Placeholder 3"/>
          <p:cNvPicPr>
            <a:picLocks noGrp="1" noChangeAspect="1"/>
          </p:cNvPicPr>
          <p:nvPr>
            <p:ph idx="1"/>
          </p:nvPr>
        </p:nvPicPr>
        <p:blipFill>
          <a:blip r:embed="rId1"/>
          <a:stretch>
            <a:fillRect/>
          </a:stretch>
        </p:blipFill>
        <p:spPr>
          <a:xfrm>
            <a:off x="2969344" y="727485"/>
            <a:ext cx="5151542" cy="6130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16423"/>
          </a:xfrm>
        </p:spPr>
        <p:txBody>
          <a:bodyPr/>
          <a:lstStyle/>
          <a:p>
            <a:r>
              <a:rPr lang="en-US" b="1" dirty="0"/>
              <a:t>KNN- Example: </a:t>
            </a:r>
            <a:endParaRPr lang="en-US" b="1" dirty="0"/>
          </a:p>
        </p:txBody>
      </p:sp>
      <p:pic>
        <p:nvPicPr>
          <p:cNvPr id="4" name="Content Placeholder 3"/>
          <p:cNvPicPr>
            <a:picLocks noGrp="1" noChangeAspect="1"/>
          </p:cNvPicPr>
          <p:nvPr>
            <p:ph idx="1"/>
          </p:nvPr>
        </p:nvPicPr>
        <p:blipFill>
          <a:blip r:embed="rId1"/>
          <a:stretch>
            <a:fillRect/>
          </a:stretch>
        </p:blipFill>
        <p:spPr>
          <a:xfrm>
            <a:off x="2238809" y="716423"/>
            <a:ext cx="5642831" cy="57138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2"/>
            <a:ext cx="10515600" cy="372294"/>
          </a:xfrm>
        </p:spPr>
        <p:txBody>
          <a:bodyPr>
            <a:normAutofit fontScale="90000"/>
          </a:bodyPr>
          <a:lstStyle/>
          <a:p>
            <a:r>
              <a:rPr lang="en-US" b="1" dirty="0"/>
              <a:t>KNN- Example: </a:t>
            </a:r>
            <a:endParaRPr lang="en-US" dirty="0"/>
          </a:p>
        </p:txBody>
      </p:sp>
      <p:pic>
        <p:nvPicPr>
          <p:cNvPr id="4" name="Content Placeholder 3"/>
          <p:cNvPicPr>
            <a:picLocks noGrp="1" noChangeAspect="1"/>
          </p:cNvPicPr>
          <p:nvPr>
            <p:ph idx="1"/>
          </p:nvPr>
        </p:nvPicPr>
        <p:blipFill>
          <a:blip r:embed="rId1"/>
          <a:stretch>
            <a:fillRect/>
          </a:stretch>
        </p:blipFill>
        <p:spPr>
          <a:xfrm>
            <a:off x="651386" y="934063"/>
            <a:ext cx="11125711" cy="5181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618101"/>
          </a:xfrm>
        </p:spPr>
        <p:txBody>
          <a:bodyPr>
            <a:normAutofit fontScale="90000"/>
          </a:bodyPr>
          <a:lstStyle/>
          <a:p>
            <a:r>
              <a:rPr lang="en-US" b="1" dirty="0">
                <a:solidFill>
                  <a:srgbClr val="FF0000"/>
                </a:solidFill>
              </a:rPr>
              <a:t>K-Nearest Neighbors </a:t>
            </a:r>
            <a:endParaRPr lang="en-US" b="1" dirty="0">
              <a:solidFill>
                <a:srgbClr val="FF0000"/>
              </a:solidFill>
            </a:endParaRPr>
          </a:p>
        </p:txBody>
      </p:sp>
      <p:sp>
        <p:nvSpPr>
          <p:cNvPr id="3" name="Content Placeholder 2"/>
          <p:cNvSpPr>
            <a:spLocks noGrp="1"/>
          </p:cNvSpPr>
          <p:nvPr>
            <p:ph idx="1"/>
          </p:nvPr>
        </p:nvSpPr>
        <p:spPr>
          <a:xfrm>
            <a:off x="363794" y="835742"/>
            <a:ext cx="11533238" cy="5781368"/>
          </a:xfrm>
        </p:spPr>
        <p:txBody>
          <a:bodyPr>
            <a:normAutofit lnSpcReduction="10000"/>
          </a:bodyPr>
          <a:lstStyle/>
          <a:p>
            <a:pPr marL="0" indent="0" algn="just">
              <a:buNone/>
            </a:pPr>
            <a:r>
              <a:rPr lang="en-US" sz="3000" b="1" dirty="0"/>
              <a:t>K-nearest neighbors (KNN) algorithm </a:t>
            </a:r>
            <a:endParaRPr lang="en-US" sz="3000" b="1" dirty="0"/>
          </a:p>
          <a:p>
            <a:pPr marL="0" indent="0" algn="just">
              <a:buNone/>
            </a:pPr>
            <a:r>
              <a:rPr lang="en-US" sz="3000" dirty="0"/>
              <a:t>             is a type of supervised ML algorithm which can be used for both </a:t>
            </a:r>
            <a:r>
              <a:rPr lang="en-US" sz="3000" b="1" dirty="0">
                <a:solidFill>
                  <a:srgbClr val="00B050"/>
                </a:solidFill>
              </a:rPr>
              <a:t>classification</a:t>
            </a:r>
            <a:r>
              <a:rPr lang="en-US" sz="3000" dirty="0"/>
              <a:t> as well as </a:t>
            </a:r>
            <a:r>
              <a:rPr lang="en-US" sz="3000" b="1" dirty="0">
                <a:solidFill>
                  <a:srgbClr val="00B050"/>
                </a:solidFill>
              </a:rPr>
              <a:t>regression</a:t>
            </a:r>
            <a:r>
              <a:rPr lang="en-US" sz="3000" dirty="0"/>
              <a:t> predictive problems. </a:t>
            </a:r>
            <a:endParaRPr lang="en-US" sz="3000" dirty="0"/>
          </a:p>
          <a:p>
            <a:pPr marL="0" indent="0" algn="just">
              <a:buNone/>
            </a:pPr>
            <a:r>
              <a:rPr lang="en-US" sz="3000" dirty="0"/>
              <a:t>             However, it is mainly used for classification predictive problems in industry. The following two properties would define KNN well </a:t>
            </a:r>
            <a:endParaRPr lang="en-US" sz="3000" dirty="0"/>
          </a:p>
          <a:p>
            <a:pPr marL="0" indent="0" algn="just">
              <a:buNone/>
            </a:pPr>
            <a:endParaRPr lang="en-US" sz="3000" dirty="0"/>
          </a:p>
          <a:p>
            <a:pPr lvl="2" algn="just"/>
            <a:r>
              <a:rPr lang="en-US" sz="3000" b="1" dirty="0"/>
              <a:t>Lazy learning algorithm</a:t>
            </a:r>
            <a:r>
              <a:rPr lang="en-US" sz="3000" dirty="0"/>
              <a:t> − KNN is a lazy learning algorithm because it does not have a </a:t>
            </a:r>
            <a:r>
              <a:rPr lang="en-US" sz="3000" b="1" i="1" dirty="0">
                <a:solidFill>
                  <a:srgbClr val="C00000"/>
                </a:solidFill>
              </a:rPr>
              <a:t>specialized training phase </a:t>
            </a:r>
            <a:r>
              <a:rPr lang="en-US" sz="3000" dirty="0"/>
              <a:t>and uses all the data for training while classification.</a:t>
            </a:r>
            <a:endParaRPr lang="en-US" sz="3000" dirty="0"/>
          </a:p>
          <a:p>
            <a:pPr lvl="2" algn="just"/>
            <a:endParaRPr lang="en-US" sz="3000" dirty="0"/>
          </a:p>
          <a:p>
            <a:pPr lvl="2" algn="just"/>
            <a:r>
              <a:rPr lang="en-US" sz="3000" b="1" dirty="0"/>
              <a:t>Non-parametric learning algorithm</a:t>
            </a:r>
            <a:r>
              <a:rPr lang="en-US" sz="3000" dirty="0"/>
              <a:t> − KNN is also a non-parametric learning algorithm because it doesn’t </a:t>
            </a:r>
            <a:r>
              <a:rPr lang="en-US" sz="3000" b="1" i="1" dirty="0">
                <a:solidFill>
                  <a:srgbClr val="C00000"/>
                </a:solidFill>
              </a:rPr>
              <a:t>assume</a:t>
            </a:r>
            <a:r>
              <a:rPr lang="en-US" sz="3000" dirty="0"/>
              <a:t> anything about the underlying data.</a:t>
            </a:r>
            <a:endParaRPr lang="en-US" sz="3000"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809"/>
            <a:ext cx="10515600" cy="559107"/>
          </a:xfrm>
        </p:spPr>
        <p:txBody>
          <a:bodyPr>
            <a:normAutofit fontScale="90000"/>
          </a:bodyPr>
          <a:lstStyle/>
          <a:p>
            <a:r>
              <a:rPr lang="en-US" b="1" dirty="0"/>
              <a:t>KNN- IRIS (Dataset)</a:t>
            </a:r>
            <a:endParaRPr lang="en-US" b="1" dirty="0"/>
          </a:p>
        </p:txBody>
      </p:sp>
      <p:pic>
        <p:nvPicPr>
          <p:cNvPr id="4" name="Content Placeholder 3"/>
          <p:cNvPicPr>
            <a:picLocks noGrp="1" noChangeAspect="1"/>
          </p:cNvPicPr>
          <p:nvPr>
            <p:ph idx="1"/>
          </p:nvPr>
        </p:nvPicPr>
        <p:blipFill>
          <a:blip r:embed="rId1"/>
          <a:stretch>
            <a:fillRect/>
          </a:stretch>
        </p:blipFill>
        <p:spPr>
          <a:xfrm>
            <a:off x="2264999" y="766916"/>
            <a:ext cx="7446154" cy="56816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8144"/>
            <a:ext cx="10515600" cy="696759"/>
          </a:xfrm>
        </p:spPr>
        <p:txBody>
          <a:bodyPr/>
          <a:lstStyle/>
          <a:p>
            <a:r>
              <a:rPr lang="en-US" b="1" dirty="0"/>
              <a:t>KNN- Process Steps</a:t>
            </a:r>
            <a:endParaRPr lang="en-US" b="1" dirty="0"/>
          </a:p>
        </p:txBody>
      </p:sp>
      <p:pic>
        <p:nvPicPr>
          <p:cNvPr id="4" name="Content Placeholder 3"/>
          <p:cNvPicPr>
            <a:picLocks noGrp="1" noChangeAspect="1"/>
          </p:cNvPicPr>
          <p:nvPr>
            <p:ph idx="1"/>
          </p:nvPr>
        </p:nvPicPr>
        <p:blipFill>
          <a:blip r:embed="rId1"/>
          <a:stretch>
            <a:fillRect/>
          </a:stretch>
        </p:blipFill>
        <p:spPr>
          <a:xfrm>
            <a:off x="755786" y="1317522"/>
            <a:ext cx="10598013" cy="47048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7"/>
            <a:ext cx="10515600" cy="696759"/>
          </a:xfrm>
        </p:spPr>
        <p:txBody>
          <a:bodyPr/>
          <a:lstStyle/>
          <a:p>
            <a:r>
              <a:rPr lang="en-US" b="1" dirty="0"/>
              <a:t>USE-CASE (Predict Diabetes)</a:t>
            </a:r>
            <a:endParaRPr lang="en-US" b="1" dirty="0"/>
          </a:p>
        </p:txBody>
      </p:sp>
      <p:pic>
        <p:nvPicPr>
          <p:cNvPr id="5" name="Content Placeholder 4"/>
          <p:cNvPicPr>
            <a:picLocks noGrp="1" noChangeAspect="1"/>
          </p:cNvPicPr>
          <p:nvPr>
            <p:ph idx="1"/>
          </p:nvPr>
        </p:nvPicPr>
        <p:blipFill>
          <a:blip r:embed="rId1"/>
          <a:stretch>
            <a:fillRect/>
          </a:stretch>
        </p:blipFill>
        <p:spPr>
          <a:xfrm>
            <a:off x="652975" y="1386681"/>
            <a:ext cx="11249025" cy="647700"/>
          </a:xfrm>
          <a:prstGeom prst="rect">
            <a:avLst/>
          </a:prstGeom>
        </p:spPr>
      </p:pic>
      <p:pic>
        <p:nvPicPr>
          <p:cNvPr id="6" name="Picture 5"/>
          <p:cNvPicPr>
            <a:picLocks noChangeAspect="1"/>
          </p:cNvPicPr>
          <p:nvPr/>
        </p:nvPicPr>
        <p:blipFill>
          <a:blip r:embed="rId2"/>
          <a:stretch>
            <a:fillRect/>
          </a:stretch>
        </p:blipFill>
        <p:spPr>
          <a:xfrm>
            <a:off x="2119466" y="2691120"/>
            <a:ext cx="7048500" cy="1495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37306"/>
            <a:ext cx="10515600" cy="529610"/>
          </a:xfrm>
        </p:spPr>
        <p:txBody>
          <a:bodyPr>
            <a:normAutofit fontScale="90000"/>
          </a:bodyPr>
          <a:lstStyle/>
          <a:p>
            <a:r>
              <a:rPr lang="en-US" b="1" dirty="0"/>
              <a:t>Diabetes- Dataset</a:t>
            </a:r>
            <a:endParaRPr lang="en-US" b="1" dirty="0"/>
          </a:p>
        </p:txBody>
      </p:sp>
      <p:pic>
        <p:nvPicPr>
          <p:cNvPr id="4" name="Content Placeholder 3"/>
          <p:cNvPicPr>
            <a:picLocks noGrp="1" noChangeAspect="1"/>
          </p:cNvPicPr>
          <p:nvPr>
            <p:ph idx="1"/>
          </p:nvPr>
        </p:nvPicPr>
        <p:blipFill>
          <a:blip r:embed="rId1"/>
          <a:stretch>
            <a:fillRect/>
          </a:stretch>
        </p:blipFill>
        <p:spPr>
          <a:xfrm>
            <a:off x="1297859" y="766916"/>
            <a:ext cx="9419302" cy="58158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81" y="296299"/>
            <a:ext cx="10515600" cy="627933"/>
          </a:xfrm>
        </p:spPr>
        <p:txBody>
          <a:bodyPr>
            <a:normAutofit fontScale="90000"/>
          </a:bodyPr>
          <a:lstStyle/>
          <a:p>
            <a:r>
              <a:rPr lang="en-US" b="1" dirty="0"/>
              <a:t>Implementation - Predict Diabetes</a:t>
            </a:r>
            <a:endParaRPr lang="en-US" b="1" dirty="0"/>
          </a:p>
        </p:txBody>
      </p:sp>
      <p:pic>
        <p:nvPicPr>
          <p:cNvPr id="4" name="Content Placeholder 3"/>
          <p:cNvPicPr>
            <a:picLocks noGrp="1" noChangeAspect="1"/>
          </p:cNvPicPr>
          <p:nvPr>
            <p:ph idx="1"/>
          </p:nvPr>
        </p:nvPicPr>
        <p:blipFill>
          <a:blip r:embed="rId1"/>
          <a:stretch>
            <a:fillRect/>
          </a:stretch>
        </p:blipFill>
        <p:spPr>
          <a:xfrm>
            <a:off x="1301318" y="1825625"/>
            <a:ext cx="9589363" cy="43513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088"/>
          </a:xfrm>
        </p:spPr>
        <p:txBody>
          <a:bodyPr/>
          <a:lstStyle/>
          <a:p>
            <a:r>
              <a:rPr lang="en-US" b="1" dirty="0"/>
              <a:t>Import Libraries </a:t>
            </a:r>
            <a:endParaRPr lang="en-US" b="1" dirty="0"/>
          </a:p>
        </p:txBody>
      </p:sp>
      <p:pic>
        <p:nvPicPr>
          <p:cNvPr id="4" name="Content Placeholder 3"/>
          <p:cNvPicPr>
            <a:picLocks noGrp="1" noChangeAspect="1"/>
          </p:cNvPicPr>
          <p:nvPr>
            <p:ph idx="1"/>
          </p:nvPr>
        </p:nvPicPr>
        <p:blipFill>
          <a:blip r:embed="rId1"/>
          <a:stretch>
            <a:fillRect/>
          </a:stretch>
        </p:blipFill>
        <p:spPr>
          <a:xfrm>
            <a:off x="1042065" y="1893195"/>
            <a:ext cx="8957342" cy="40134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803"/>
            <a:ext cx="10515600" cy="667262"/>
          </a:xfrm>
        </p:spPr>
        <p:txBody>
          <a:bodyPr>
            <a:normAutofit fontScale="90000"/>
          </a:bodyPr>
          <a:lstStyle/>
          <a:p>
            <a:r>
              <a:rPr lang="en-US" b="1" dirty="0"/>
              <a:t>Load Dataset</a:t>
            </a:r>
            <a:endParaRPr lang="en-US" b="1" dirty="0"/>
          </a:p>
        </p:txBody>
      </p:sp>
      <p:sp>
        <p:nvSpPr>
          <p:cNvPr id="3" name="Content Placeholder 2"/>
          <p:cNvSpPr>
            <a:spLocks noGrp="1"/>
          </p:cNvSpPr>
          <p:nvPr>
            <p:ph idx="1"/>
          </p:nvPr>
        </p:nvSpPr>
        <p:spPr>
          <a:xfrm>
            <a:off x="452284" y="1825625"/>
            <a:ext cx="11346426" cy="4351338"/>
          </a:xfrm>
        </p:spPr>
        <p:txBody>
          <a:bodyPr/>
          <a:lstStyle/>
          <a:p>
            <a:endParaRPr lang="en-US" dirty="0"/>
          </a:p>
        </p:txBody>
      </p:sp>
      <p:pic>
        <p:nvPicPr>
          <p:cNvPr id="4" name="Picture 3"/>
          <p:cNvPicPr>
            <a:picLocks noChangeAspect="1"/>
          </p:cNvPicPr>
          <p:nvPr/>
        </p:nvPicPr>
        <p:blipFill>
          <a:blip r:embed="rId1"/>
          <a:stretch>
            <a:fillRect/>
          </a:stretch>
        </p:blipFill>
        <p:spPr>
          <a:xfrm>
            <a:off x="452284" y="1825625"/>
            <a:ext cx="11346426" cy="44037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1041"/>
            <a:ext cx="10515600" cy="685708"/>
          </a:xfrm>
        </p:spPr>
        <p:txBody>
          <a:bodyPr>
            <a:normAutofit fontScale="90000"/>
          </a:bodyPr>
          <a:lstStyle/>
          <a:p>
            <a:r>
              <a:rPr lang="en-US" b="1" dirty="0"/>
              <a:t>Load Dataset</a:t>
            </a:r>
            <a:endParaRPr lang="en-US" b="1" dirty="0"/>
          </a:p>
        </p:txBody>
      </p:sp>
      <p:pic>
        <p:nvPicPr>
          <p:cNvPr id="4" name="Content Placeholder 3"/>
          <p:cNvPicPr>
            <a:picLocks noGrp="1" noChangeAspect="1"/>
          </p:cNvPicPr>
          <p:nvPr>
            <p:ph idx="1"/>
          </p:nvPr>
        </p:nvPicPr>
        <p:blipFill>
          <a:blip r:embed="rId1"/>
          <a:stretch>
            <a:fillRect/>
          </a:stretch>
        </p:blipFill>
        <p:spPr>
          <a:xfrm>
            <a:off x="538734" y="934064"/>
            <a:ext cx="10927666" cy="58209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29099" y="2050570"/>
            <a:ext cx="11933801" cy="2911847"/>
          </a:xfrm>
          <a:prstGeom prst="rect">
            <a:avLst/>
          </a:prstGeom>
        </p:spPr>
      </p:pic>
      <p:pic>
        <p:nvPicPr>
          <p:cNvPr id="4" name="Picture 3"/>
          <p:cNvPicPr>
            <a:picLocks noChangeAspect="1"/>
          </p:cNvPicPr>
          <p:nvPr/>
        </p:nvPicPr>
        <p:blipFill>
          <a:blip r:embed="rId2"/>
          <a:stretch>
            <a:fillRect/>
          </a:stretch>
        </p:blipFill>
        <p:spPr>
          <a:xfrm>
            <a:off x="328666" y="275565"/>
            <a:ext cx="11534668" cy="12096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5629"/>
            <a:ext cx="10515600" cy="578772"/>
          </a:xfrm>
        </p:spPr>
        <p:txBody>
          <a:bodyPr>
            <a:normAutofit fontScale="90000"/>
          </a:bodyPr>
          <a:lstStyle/>
          <a:p>
            <a:r>
              <a:rPr lang="en-US" b="1" dirty="0"/>
              <a:t>List out Glucose Feature in a Dataset </a:t>
            </a:r>
            <a:endParaRPr lang="en-US" b="1" dirty="0"/>
          </a:p>
        </p:txBody>
      </p:sp>
      <p:pic>
        <p:nvPicPr>
          <p:cNvPr id="6" name="Picture 5"/>
          <p:cNvPicPr>
            <a:picLocks noChangeAspect="1"/>
          </p:cNvPicPr>
          <p:nvPr/>
        </p:nvPicPr>
        <p:blipFill>
          <a:blip r:embed="rId1"/>
          <a:stretch>
            <a:fillRect/>
          </a:stretch>
        </p:blipFill>
        <p:spPr>
          <a:xfrm>
            <a:off x="2539488" y="1228724"/>
            <a:ext cx="4893699" cy="45828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1456"/>
          </a:xfrm>
        </p:spPr>
        <p:txBody>
          <a:bodyPr>
            <a:normAutofit fontScale="90000"/>
          </a:bodyPr>
          <a:lstStyle/>
          <a:p>
            <a:r>
              <a:rPr lang="en-US" b="1" dirty="0">
                <a:solidFill>
                  <a:srgbClr val="FF0000"/>
                </a:solidFill>
              </a:rPr>
              <a:t>K-Nearest Neighbors </a:t>
            </a:r>
            <a:endParaRPr lang="en-US" dirty="0"/>
          </a:p>
        </p:txBody>
      </p:sp>
      <p:sp>
        <p:nvSpPr>
          <p:cNvPr id="3" name="Content Placeholder 2"/>
          <p:cNvSpPr>
            <a:spLocks noGrp="1"/>
          </p:cNvSpPr>
          <p:nvPr>
            <p:ph idx="1"/>
          </p:nvPr>
        </p:nvSpPr>
        <p:spPr>
          <a:xfrm>
            <a:off x="838200" y="1002890"/>
            <a:ext cx="10515600" cy="5174073"/>
          </a:xfrm>
        </p:spPr>
        <p:txBody>
          <a:bodyPr>
            <a:normAutofit/>
          </a:bodyPr>
          <a:lstStyle/>
          <a:p>
            <a:pPr marL="0" indent="0">
              <a:buNone/>
            </a:pPr>
            <a:r>
              <a:rPr lang="en-US" dirty="0"/>
              <a:t>The K-NN working can be explained on the basis of the below algorithm:</a:t>
            </a:r>
            <a:endParaRPr lang="en-US" dirty="0"/>
          </a:p>
          <a:p>
            <a:r>
              <a:rPr lang="en-US" b="1" dirty="0"/>
              <a:t>Step-1:</a:t>
            </a:r>
            <a:r>
              <a:rPr lang="en-US" dirty="0"/>
              <a:t> Select the number K of the neighbors</a:t>
            </a:r>
            <a:endParaRPr lang="en-US" dirty="0"/>
          </a:p>
          <a:p>
            <a:r>
              <a:rPr lang="en-US" b="1" dirty="0"/>
              <a:t>Step-2:</a:t>
            </a:r>
            <a:r>
              <a:rPr lang="en-US" dirty="0"/>
              <a:t> Calculate the Euclidean distance of </a:t>
            </a:r>
            <a:r>
              <a:rPr lang="en-US" b="1" dirty="0"/>
              <a:t>K number of neighbors</a:t>
            </a:r>
            <a:endParaRPr lang="en-US" dirty="0"/>
          </a:p>
          <a:p>
            <a:r>
              <a:rPr lang="en-US" b="1" dirty="0"/>
              <a:t>Step-3:</a:t>
            </a:r>
            <a:r>
              <a:rPr lang="en-US" dirty="0"/>
              <a:t> Take the K nearest neighbors as per the calculated Euclidean distance.</a:t>
            </a:r>
            <a:endParaRPr lang="en-US" dirty="0"/>
          </a:p>
          <a:p>
            <a:r>
              <a:rPr lang="en-US" b="1" dirty="0"/>
              <a:t>Step-4:</a:t>
            </a:r>
            <a:r>
              <a:rPr lang="en-US" dirty="0"/>
              <a:t> Among these k neighbors, count the number of the data points in each category.</a:t>
            </a:r>
            <a:endParaRPr lang="en-US" dirty="0"/>
          </a:p>
          <a:p>
            <a:r>
              <a:rPr lang="en-US" b="1" dirty="0"/>
              <a:t>Step-5:</a:t>
            </a:r>
            <a:r>
              <a:rPr lang="en-US" dirty="0"/>
              <a:t> Assign the new data points to that category for which the number of the neighbor is maximum.</a:t>
            </a:r>
            <a:endParaRPr lang="en-US" dirty="0"/>
          </a:p>
          <a:p>
            <a:r>
              <a:rPr lang="en-US" b="1" dirty="0"/>
              <a:t>Step-6:</a:t>
            </a:r>
            <a:r>
              <a:rPr lang="en-US" dirty="0"/>
              <a:t> Our model is ready.</a:t>
            </a: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38200" y="758032"/>
            <a:ext cx="9753600" cy="666750"/>
          </a:xfrm>
          <a:prstGeom prst="rect">
            <a:avLst/>
          </a:prstGeom>
        </p:spPr>
      </p:pic>
      <p:pic>
        <p:nvPicPr>
          <p:cNvPr id="5" name="Picture 4"/>
          <p:cNvPicPr>
            <a:picLocks noChangeAspect="1"/>
          </p:cNvPicPr>
          <p:nvPr/>
        </p:nvPicPr>
        <p:blipFill>
          <a:blip r:embed="rId2"/>
          <a:stretch>
            <a:fillRect/>
          </a:stretch>
        </p:blipFill>
        <p:spPr>
          <a:xfrm>
            <a:off x="345040" y="2396553"/>
            <a:ext cx="11488632" cy="18261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521715" y="523983"/>
            <a:ext cx="2524125" cy="638175"/>
          </a:xfrm>
          <a:prstGeom prst="rect">
            <a:avLst/>
          </a:prstGeom>
        </p:spPr>
      </p:pic>
      <p:pic>
        <p:nvPicPr>
          <p:cNvPr id="5" name="Content Placeholder 4"/>
          <p:cNvPicPr>
            <a:picLocks noGrp="1" noChangeAspect="1"/>
          </p:cNvPicPr>
          <p:nvPr>
            <p:ph idx="1"/>
          </p:nvPr>
        </p:nvPicPr>
        <p:blipFill>
          <a:blip r:embed="rId2"/>
          <a:stretch>
            <a:fillRect/>
          </a:stretch>
        </p:blipFill>
        <p:spPr>
          <a:xfrm>
            <a:off x="7383184" y="2113475"/>
            <a:ext cx="4581525" cy="1419225"/>
          </a:xfrm>
          <a:prstGeom prst="rect">
            <a:avLst/>
          </a:prstGeom>
        </p:spPr>
      </p:pic>
      <p:pic>
        <p:nvPicPr>
          <p:cNvPr id="6" name="Picture 5"/>
          <p:cNvPicPr>
            <a:picLocks noChangeAspect="1"/>
          </p:cNvPicPr>
          <p:nvPr/>
        </p:nvPicPr>
        <p:blipFill>
          <a:blip r:embed="rId3"/>
          <a:stretch>
            <a:fillRect/>
          </a:stretch>
        </p:blipFill>
        <p:spPr>
          <a:xfrm>
            <a:off x="1700907" y="3957530"/>
            <a:ext cx="8277225" cy="15525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281112" y="661193"/>
            <a:ext cx="9629775" cy="733425"/>
          </a:xfrm>
          <a:prstGeom prst="rect">
            <a:avLst/>
          </a:prstGeom>
        </p:spPr>
      </p:pic>
      <p:pic>
        <p:nvPicPr>
          <p:cNvPr id="5" name="Picture 4"/>
          <p:cNvPicPr>
            <a:picLocks noChangeAspect="1"/>
          </p:cNvPicPr>
          <p:nvPr/>
        </p:nvPicPr>
        <p:blipFill>
          <a:blip r:embed="rId2"/>
          <a:stretch>
            <a:fillRect/>
          </a:stretch>
        </p:blipFill>
        <p:spPr>
          <a:xfrm>
            <a:off x="3187648" y="1829440"/>
            <a:ext cx="4695825" cy="1295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8436"/>
          </a:xfrm>
        </p:spPr>
        <p:txBody>
          <a:bodyPr>
            <a:normAutofit fontScale="90000"/>
          </a:bodyPr>
          <a:lstStyle/>
          <a:p>
            <a:r>
              <a:rPr lang="en-US" b="1" dirty="0"/>
              <a:t>KNN Classifier Model</a:t>
            </a:r>
            <a:endParaRPr lang="en-US" b="1" dirty="0"/>
          </a:p>
        </p:txBody>
      </p:sp>
      <p:pic>
        <p:nvPicPr>
          <p:cNvPr id="4" name="Content Placeholder 3"/>
          <p:cNvPicPr>
            <a:picLocks noGrp="1" noChangeAspect="1"/>
          </p:cNvPicPr>
          <p:nvPr>
            <p:ph idx="1"/>
          </p:nvPr>
        </p:nvPicPr>
        <p:blipFill>
          <a:blip r:embed="rId1"/>
          <a:stretch>
            <a:fillRect/>
          </a:stretch>
        </p:blipFill>
        <p:spPr>
          <a:xfrm>
            <a:off x="465333" y="2233583"/>
            <a:ext cx="11261333" cy="1250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591"/>
          </a:xfrm>
        </p:spPr>
        <p:txBody>
          <a:bodyPr/>
          <a:lstStyle/>
          <a:p>
            <a:r>
              <a:rPr lang="en-US" b="1" dirty="0"/>
              <a:t>Predict Test</a:t>
            </a:r>
            <a:endParaRPr lang="en-US" b="1" dirty="0"/>
          </a:p>
        </p:txBody>
      </p:sp>
      <p:pic>
        <p:nvPicPr>
          <p:cNvPr id="4" name="Content Placeholder 3"/>
          <p:cNvPicPr>
            <a:picLocks noGrp="1" noChangeAspect="1"/>
          </p:cNvPicPr>
          <p:nvPr>
            <p:ph idx="1"/>
          </p:nvPr>
        </p:nvPicPr>
        <p:blipFill>
          <a:blip r:embed="rId1"/>
          <a:stretch>
            <a:fillRect/>
          </a:stretch>
        </p:blipFill>
        <p:spPr>
          <a:xfrm>
            <a:off x="838200" y="1936955"/>
            <a:ext cx="10869448" cy="39155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Evaluate Model </a:t>
            </a:r>
            <a:endParaRPr lang="en-US" b="1" dirty="0"/>
          </a:p>
        </p:txBody>
      </p:sp>
      <p:pic>
        <p:nvPicPr>
          <p:cNvPr id="4" name="Content Placeholder 3"/>
          <p:cNvPicPr>
            <a:picLocks noGrp="1" noChangeAspect="1"/>
          </p:cNvPicPr>
          <p:nvPr>
            <p:ph idx="1"/>
          </p:nvPr>
        </p:nvPicPr>
        <p:blipFill>
          <a:blip r:embed="rId1"/>
          <a:stretch>
            <a:fillRect/>
          </a:stretch>
        </p:blipFill>
        <p:spPr>
          <a:xfrm>
            <a:off x="3128962" y="3453606"/>
            <a:ext cx="5934075" cy="10953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765"/>
          </a:xfrm>
        </p:spPr>
        <p:txBody>
          <a:bodyPr>
            <a:normAutofit fontScale="90000"/>
          </a:bodyPr>
          <a:lstStyle/>
          <a:p>
            <a:r>
              <a:rPr lang="en-US" b="1" dirty="0"/>
              <a:t>F1 Score and Accuracy </a:t>
            </a:r>
            <a:endParaRPr lang="en-US" b="1" dirty="0"/>
          </a:p>
        </p:txBody>
      </p:sp>
      <p:pic>
        <p:nvPicPr>
          <p:cNvPr id="4" name="Content Placeholder 3"/>
          <p:cNvPicPr>
            <a:picLocks noGrp="1" noChangeAspect="1"/>
          </p:cNvPicPr>
          <p:nvPr>
            <p:ph idx="1"/>
          </p:nvPr>
        </p:nvPicPr>
        <p:blipFill>
          <a:blip r:embed="rId1"/>
          <a:stretch>
            <a:fillRect/>
          </a:stretch>
        </p:blipFill>
        <p:spPr>
          <a:xfrm>
            <a:off x="2186170" y="2035278"/>
            <a:ext cx="7124517" cy="265857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70"/>
            <a:ext cx="10515600" cy="716423"/>
          </a:xfrm>
        </p:spPr>
        <p:txBody>
          <a:bodyPr/>
          <a:lstStyle/>
          <a:p>
            <a:r>
              <a:rPr lang="en-US" b="1" dirty="0">
                <a:solidFill>
                  <a:srgbClr val="FF0000"/>
                </a:solidFill>
              </a:rPr>
              <a:t>Curse of dimensionality</a:t>
            </a:r>
            <a:endParaRPr lang="en-US" b="1" dirty="0">
              <a:solidFill>
                <a:srgbClr val="FF0000"/>
              </a:solidFill>
            </a:endParaRPr>
          </a:p>
        </p:txBody>
      </p:sp>
      <p:sp>
        <p:nvSpPr>
          <p:cNvPr id="3" name="Content Placeholder 2"/>
          <p:cNvSpPr>
            <a:spLocks noGrp="1"/>
          </p:cNvSpPr>
          <p:nvPr>
            <p:ph idx="1"/>
          </p:nvPr>
        </p:nvSpPr>
        <p:spPr>
          <a:xfrm>
            <a:off x="304800" y="973393"/>
            <a:ext cx="11582400" cy="5683046"/>
          </a:xfrm>
        </p:spPr>
        <p:txBody>
          <a:bodyPr>
            <a:normAutofit/>
          </a:bodyPr>
          <a:lstStyle/>
          <a:p>
            <a:r>
              <a:rPr lang="en-US" dirty="0"/>
              <a:t>KNN completely depends on distance. </a:t>
            </a:r>
            <a:endParaRPr lang="en-US" dirty="0"/>
          </a:p>
          <a:p>
            <a:r>
              <a:rPr lang="en-US" dirty="0"/>
              <a:t>Studying about the curse of dimensionality to understand when KNN deteriorates its predictive power with the increase in number of variables required for prediction.</a:t>
            </a:r>
            <a:endParaRPr lang="en-US" dirty="0"/>
          </a:p>
          <a:p>
            <a:r>
              <a:rPr lang="en-US" dirty="0"/>
              <a:t>Though there are many ways to check the curve of dimensionality, here we are using uniform random values between zero and one generated for 1D, 2D, and 3D space to validate this hypothesis.</a:t>
            </a:r>
            <a:endParaRPr lang="en-US" dirty="0"/>
          </a:p>
          <a:p>
            <a:r>
              <a:rPr lang="en-US" dirty="0"/>
              <a:t>mean distance between 1,000 observations have been calculated with the change in dimensions.</a:t>
            </a:r>
            <a:endParaRPr lang="en-US" dirty="0"/>
          </a:p>
          <a:p>
            <a:r>
              <a:rPr lang="en-US" dirty="0"/>
              <a:t>increase in dimensions, distance between points increases logarithmically, which gives us the hint that we need to have exponential increase in data points with increase in dimensions in order to make machine learning algorithms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863" y="294967"/>
            <a:ext cx="10515600" cy="363795"/>
          </a:xfrm>
        </p:spPr>
        <p:txBody>
          <a:bodyPr>
            <a:normAutofit fontScale="90000"/>
          </a:bodyPr>
          <a:lstStyle/>
          <a:p>
            <a:r>
              <a:rPr lang="en-US" b="1" dirty="0">
                <a:solidFill>
                  <a:srgbClr val="FF0000"/>
                </a:solidFill>
              </a:rPr>
              <a:t>Curse of dimensionality</a:t>
            </a:r>
            <a:endParaRPr lang="en-US" dirty="0"/>
          </a:p>
        </p:txBody>
      </p:sp>
      <p:sp>
        <p:nvSpPr>
          <p:cNvPr id="3" name="Content Placeholder 2"/>
          <p:cNvSpPr>
            <a:spLocks noGrp="1"/>
          </p:cNvSpPr>
          <p:nvPr>
            <p:ph idx="1"/>
          </p:nvPr>
        </p:nvSpPr>
        <p:spPr>
          <a:xfrm>
            <a:off x="442451" y="806246"/>
            <a:ext cx="11346425" cy="5663380"/>
          </a:xfrm>
        </p:spPr>
        <p:txBody>
          <a:bodyPr>
            <a:normAutofit/>
          </a:bodyPr>
          <a:lstStyle/>
          <a:p>
            <a:r>
              <a:rPr lang="en-US" dirty="0"/>
              <a:t>mean distance between 1,000 observations have been calculated with the change in dimensions.</a:t>
            </a:r>
            <a:endParaRPr lang="en-US" dirty="0"/>
          </a:p>
          <a:p>
            <a:r>
              <a:rPr lang="en-US" dirty="0"/>
              <a:t>It is apparent that with the increase in dimensions, distance between points increases logarithmically, which gives us the hint that we need to have exponential increase in data points with increase in dimensions in order to make machine learning algorithms work correctly:</a:t>
            </a:r>
            <a:endParaRPr lang="en-US" dirty="0"/>
          </a:p>
        </p:txBody>
      </p:sp>
      <p:pic>
        <p:nvPicPr>
          <p:cNvPr id="4" name="Picture 3"/>
          <p:cNvPicPr>
            <a:picLocks noChangeAspect="1"/>
          </p:cNvPicPr>
          <p:nvPr/>
        </p:nvPicPr>
        <p:blipFill>
          <a:blip r:embed="rId1"/>
          <a:stretch>
            <a:fillRect/>
          </a:stretch>
        </p:blipFill>
        <p:spPr>
          <a:xfrm>
            <a:off x="442451" y="3729498"/>
            <a:ext cx="4867275" cy="1562100"/>
          </a:xfrm>
          <a:prstGeom prst="rect">
            <a:avLst/>
          </a:prstGeom>
        </p:spPr>
      </p:pic>
      <p:pic>
        <p:nvPicPr>
          <p:cNvPr id="5" name="Picture 4"/>
          <p:cNvPicPr>
            <a:picLocks noChangeAspect="1"/>
          </p:cNvPicPr>
          <p:nvPr/>
        </p:nvPicPr>
        <p:blipFill>
          <a:blip r:embed="rId2"/>
          <a:stretch>
            <a:fillRect/>
          </a:stretch>
        </p:blipFill>
        <p:spPr>
          <a:xfrm>
            <a:off x="3102076" y="5602851"/>
            <a:ext cx="8686800" cy="866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9443"/>
          </a:xfrm>
        </p:spPr>
        <p:txBody>
          <a:bodyPr>
            <a:normAutofit fontScale="90000"/>
          </a:bodyPr>
          <a:lstStyle/>
          <a:p>
            <a:r>
              <a:rPr lang="en-US" b="1" dirty="0">
                <a:solidFill>
                  <a:srgbClr val="FF0000"/>
                </a:solidFill>
              </a:rPr>
              <a:t>Curse of dimensionality</a:t>
            </a:r>
            <a:endParaRPr lang="en-US" dirty="0"/>
          </a:p>
        </p:txBody>
      </p:sp>
      <p:pic>
        <p:nvPicPr>
          <p:cNvPr id="4" name="Content Placeholder 3"/>
          <p:cNvPicPr>
            <a:picLocks noGrp="1" noChangeAspect="1"/>
          </p:cNvPicPr>
          <p:nvPr>
            <p:ph idx="1"/>
          </p:nvPr>
        </p:nvPicPr>
        <p:blipFill>
          <a:blip r:embed="rId1"/>
          <a:stretch>
            <a:fillRect/>
          </a:stretch>
        </p:blipFill>
        <p:spPr>
          <a:xfrm>
            <a:off x="1625702" y="2116265"/>
            <a:ext cx="8134350" cy="13906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878" y="217642"/>
            <a:ext cx="10515600" cy="529610"/>
          </a:xfrm>
        </p:spPr>
        <p:txBody>
          <a:bodyPr>
            <a:normAutofit fontScale="90000"/>
          </a:bodyPr>
          <a:lstStyle/>
          <a:p>
            <a:r>
              <a:rPr lang="en-US" b="1" dirty="0">
                <a:solidFill>
                  <a:srgbClr val="FF0000"/>
                </a:solidFill>
              </a:rPr>
              <a:t>Working process of KNN Algorithm </a:t>
            </a:r>
            <a:endParaRPr lang="en-US" b="1" dirty="0">
              <a:solidFill>
                <a:srgbClr val="FF0000"/>
              </a:solidFill>
            </a:endParaRPr>
          </a:p>
        </p:txBody>
      </p:sp>
      <p:sp>
        <p:nvSpPr>
          <p:cNvPr id="3" name="Content Placeholder 2"/>
          <p:cNvSpPr>
            <a:spLocks noGrp="1"/>
          </p:cNvSpPr>
          <p:nvPr>
            <p:ph idx="1"/>
          </p:nvPr>
        </p:nvSpPr>
        <p:spPr>
          <a:xfrm>
            <a:off x="363794" y="875070"/>
            <a:ext cx="11375922" cy="5614219"/>
          </a:xfrm>
        </p:spPr>
        <p:txBody>
          <a:bodyPr/>
          <a:lstStyle/>
          <a:p>
            <a:r>
              <a:rPr lang="en-US" dirty="0"/>
              <a:t>K-nearest neighbors (KNN) algorithm uses ‘feature similarity’ to predict the values of new data points which further means that the new data point will be assigned a value based on how closely it matches the points in the training set. </a:t>
            </a:r>
            <a:endParaRPr lang="en-US" dirty="0"/>
          </a:p>
          <a:p>
            <a:r>
              <a:rPr lang="en-US" dirty="0"/>
              <a:t>We can understand its working with the help of following steps −</a:t>
            </a:r>
            <a:endParaRPr lang="en-US" dirty="0"/>
          </a:p>
          <a:p>
            <a:pPr marL="0" indent="0">
              <a:buNone/>
            </a:pPr>
            <a:r>
              <a:rPr lang="en-US" dirty="0"/>
              <a:t>	</a:t>
            </a:r>
            <a:r>
              <a:rPr lang="en-US" b="1" dirty="0"/>
              <a:t>Step 1</a:t>
            </a:r>
            <a:r>
              <a:rPr lang="en-US" dirty="0"/>
              <a:t> − For implementing any algorithm, we need dataset. So during the first step of KNN, we must load the training as well as test data.</a:t>
            </a:r>
            <a:endParaRPr lang="en-US" dirty="0"/>
          </a:p>
          <a:p>
            <a:pPr marL="0" indent="0">
              <a:buNone/>
            </a:pPr>
            <a:r>
              <a:rPr lang="en-US" b="1" dirty="0"/>
              <a:t>	Step 2</a:t>
            </a:r>
            <a:r>
              <a:rPr lang="en-US" dirty="0"/>
              <a:t> − Next, we need to choose the value of K i.e. the nearest data points. K can be any integer.</a:t>
            </a:r>
            <a:endParaRPr lang="en-US" dirty="0"/>
          </a:p>
          <a:p>
            <a:pPr marL="0" indent="0">
              <a:buNone/>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765"/>
          </a:xfrm>
        </p:spPr>
        <p:txBody>
          <a:bodyPr>
            <a:normAutofit fontScale="90000"/>
          </a:bodyPr>
          <a:lstStyle/>
          <a:p>
            <a:r>
              <a:rPr lang="en-US" b="1" dirty="0">
                <a:solidFill>
                  <a:srgbClr val="FF0000"/>
                </a:solidFill>
              </a:rPr>
              <a:t>Curse of dimensionality</a:t>
            </a:r>
            <a:endParaRPr lang="en-US" dirty="0"/>
          </a:p>
        </p:txBody>
      </p:sp>
      <p:pic>
        <p:nvPicPr>
          <p:cNvPr id="4" name="Content Placeholder 3"/>
          <p:cNvPicPr>
            <a:picLocks noGrp="1" noChangeAspect="1"/>
          </p:cNvPicPr>
          <p:nvPr>
            <p:ph idx="1"/>
          </p:nvPr>
        </p:nvPicPr>
        <p:blipFill>
          <a:blip r:embed="rId1"/>
          <a:stretch>
            <a:fillRect/>
          </a:stretch>
        </p:blipFill>
        <p:spPr>
          <a:xfrm>
            <a:off x="3694577" y="1825625"/>
            <a:ext cx="4802845" cy="43513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967"/>
            <a:ext cx="10515600" cy="845114"/>
          </a:xfrm>
        </p:spPr>
        <p:txBody>
          <a:bodyPr>
            <a:normAutofit fontScale="90000"/>
          </a:bodyPr>
          <a:lstStyle/>
          <a:p>
            <a:pPr algn="ctr"/>
            <a:r>
              <a:rPr lang="en-US" b="1" dirty="0">
                <a:solidFill>
                  <a:srgbClr val="FF0000"/>
                </a:solidFill>
              </a:rPr>
              <a:t>Curse of dimensionality with 1D, 2D,</a:t>
            </a:r>
            <a:br>
              <a:rPr lang="en-US" b="1" dirty="0">
                <a:solidFill>
                  <a:srgbClr val="FF0000"/>
                </a:solidFill>
              </a:rPr>
            </a:br>
            <a:r>
              <a:rPr lang="en-US" b="1" dirty="0">
                <a:solidFill>
                  <a:srgbClr val="FF0000"/>
                </a:solidFill>
              </a:rPr>
              <a:t>and 3D example</a:t>
            </a:r>
            <a:endParaRPr lang="en-US" b="1" dirty="0">
              <a:solidFill>
                <a:srgbClr val="FF0000"/>
              </a:solidFill>
            </a:endParaRPr>
          </a:p>
        </p:txBody>
      </p:sp>
      <p:sp>
        <p:nvSpPr>
          <p:cNvPr id="3" name="Content Placeholder 2"/>
          <p:cNvSpPr>
            <a:spLocks noGrp="1"/>
          </p:cNvSpPr>
          <p:nvPr>
            <p:ph idx="1"/>
          </p:nvPr>
        </p:nvSpPr>
        <p:spPr>
          <a:xfrm>
            <a:off x="838200" y="1435510"/>
            <a:ext cx="10515600" cy="4741453"/>
          </a:xfrm>
        </p:spPr>
        <p:txBody>
          <a:bodyPr/>
          <a:lstStyle/>
          <a:p>
            <a:r>
              <a:rPr lang="en-US" dirty="0"/>
              <a:t>A quick analysis has been done to see how distance 60 random points are expanding with the increase in dimensionality. Initially random points are drawn for one-dimension:</a:t>
            </a:r>
            <a:endParaRPr lang="en-US" dirty="0"/>
          </a:p>
          <a:p>
            <a:endParaRPr lang="en-US" dirty="0"/>
          </a:p>
        </p:txBody>
      </p:sp>
      <p:pic>
        <p:nvPicPr>
          <p:cNvPr id="4" name="Picture 3"/>
          <p:cNvPicPr>
            <a:picLocks noChangeAspect="1"/>
          </p:cNvPicPr>
          <p:nvPr/>
        </p:nvPicPr>
        <p:blipFill>
          <a:blip r:embed="rId1"/>
          <a:stretch>
            <a:fillRect/>
          </a:stretch>
        </p:blipFill>
        <p:spPr>
          <a:xfrm>
            <a:off x="553527" y="2952759"/>
            <a:ext cx="7322114" cy="3224204"/>
          </a:xfrm>
          <a:prstGeom prst="rect">
            <a:avLst/>
          </a:prstGeom>
        </p:spPr>
      </p:pic>
      <p:pic>
        <p:nvPicPr>
          <p:cNvPr id="5" name="Picture 4"/>
          <p:cNvPicPr>
            <a:picLocks noChangeAspect="1"/>
          </p:cNvPicPr>
          <p:nvPr/>
        </p:nvPicPr>
        <p:blipFill>
          <a:blip r:embed="rId2"/>
          <a:stretch>
            <a:fillRect/>
          </a:stretch>
        </p:blipFill>
        <p:spPr>
          <a:xfrm>
            <a:off x="8091488" y="2877934"/>
            <a:ext cx="3740125" cy="32990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47138"/>
            <a:ext cx="10515600" cy="627933"/>
          </a:xfrm>
        </p:spPr>
        <p:txBody>
          <a:bodyPr>
            <a:normAutofit fontScale="90000"/>
          </a:bodyPr>
          <a:lstStyle/>
          <a:p>
            <a:r>
              <a:rPr lang="en-US" b="1" dirty="0"/>
              <a:t>2-D Plot</a:t>
            </a:r>
            <a:endParaRPr lang="en-US" b="1" dirty="0"/>
          </a:p>
        </p:txBody>
      </p:sp>
      <p:pic>
        <p:nvPicPr>
          <p:cNvPr id="4" name="Content Placeholder 3"/>
          <p:cNvPicPr>
            <a:picLocks noGrp="1" noChangeAspect="1"/>
          </p:cNvPicPr>
          <p:nvPr>
            <p:ph idx="1"/>
          </p:nvPr>
        </p:nvPicPr>
        <p:blipFill>
          <a:blip r:embed="rId1"/>
          <a:stretch>
            <a:fillRect/>
          </a:stretch>
        </p:blipFill>
        <p:spPr>
          <a:xfrm>
            <a:off x="838199" y="1108460"/>
            <a:ext cx="9001125" cy="2305050"/>
          </a:xfrm>
          <a:prstGeom prst="rect">
            <a:avLst/>
          </a:prstGeom>
        </p:spPr>
      </p:pic>
      <p:pic>
        <p:nvPicPr>
          <p:cNvPr id="5" name="Picture 4"/>
          <p:cNvPicPr>
            <a:picLocks noChangeAspect="1"/>
          </p:cNvPicPr>
          <p:nvPr/>
        </p:nvPicPr>
        <p:blipFill>
          <a:blip r:embed="rId2"/>
          <a:stretch>
            <a:fillRect/>
          </a:stretch>
        </p:blipFill>
        <p:spPr>
          <a:xfrm>
            <a:off x="7046346" y="3157809"/>
            <a:ext cx="4307453" cy="35480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542" y="197977"/>
            <a:ext cx="10515600" cy="519778"/>
          </a:xfrm>
        </p:spPr>
        <p:txBody>
          <a:bodyPr>
            <a:normAutofit fontScale="90000"/>
          </a:bodyPr>
          <a:lstStyle/>
          <a:p>
            <a:r>
              <a:rPr lang="en-US" b="1" dirty="0"/>
              <a:t>3-D Plot</a:t>
            </a:r>
            <a:endParaRPr lang="en-US" b="1" dirty="0"/>
          </a:p>
        </p:txBody>
      </p:sp>
      <p:pic>
        <p:nvPicPr>
          <p:cNvPr id="4" name="Content Placeholder 3"/>
          <p:cNvPicPr>
            <a:picLocks noGrp="1" noChangeAspect="1"/>
          </p:cNvPicPr>
          <p:nvPr>
            <p:ph idx="1"/>
          </p:nvPr>
        </p:nvPicPr>
        <p:blipFill>
          <a:blip r:embed="rId1"/>
          <a:stretch>
            <a:fillRect/>
          </a:stretch>
        </p:blipFill>
        <p:spPr>
          <a:xfrm>
            <a:off x="484239" y="853463"/>
            <a:ext cx="10515600" cy="2014514"/>
          </a:xfrm>
          <a:prstGeom prst="rect">
            <a:avLst/>
          </a:prstGeom>
        </p:spPr>
      </p:pic>
      <p:pic>
        <p:nvPicPr>
          <p:cNvPr id="5" name="Picture 4"/>
          <p:cNvPicPr>
            <a:picLocks noChangeAspect="1"/>
          </p:cNvPicPr>
          <p:nvPr/>
        </p:nvPicPr>
        <p:blipFill>
          <a:blip r:embed="rId2"/>
          <a:stretch>
            <a:fillRect/>
          </a:stretch>
        </p:blipFill>
        <p:spPr>
          <a:xfrm>
            <a:off x="484239" y="3008531"/>
            <a:ext cx="1695450" cy="304800"/>
          </a:xfrm>
          <a:prstGeom prst="rect">
            <a:avLst/>
          </a:prstGeom>
        </p:spPr>
      </p:pic>
      <p:pic>
        <p:nvPicPr>
          <p:cNvPr id="6" name="Picture 5"/>
          <p:cNvPicPr>
            <a:picLocks noChangeAspect="1"/>
          </p:cNvPicPr>
          <p:nvPr/>
        </p:nvPicPr>
        <p:blipFill>
          <a:blip r:embed="rId3"/>
          <a:stretch>
            <a:fillRect/>
          </a:stretch>
        </p:blipFill>
        <p:spPr>
          <a:xfrm>
            <a:off x="7215034" y="2853721"/>
            <a:ext cx="4141224" cy="40042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1"/>
          <a:stretch>
            <a:fillRect/>
          </a:stretch>
        </p:blipFill>
        <p:spPr>
          <a:xfrm>
            <a:off x="432619" y="1257183"/>
            <a:ext cx="11361623" cy="3403783"/>
          </a:xfrm>
          <a:prstGeom prst="rect">
            <a:avLst/>
          </a:prstGeom>
        </p:spPr>
      </p:pic>
      <p:pic>
        <p:nvPicPr>
          <p:cNvPr id="5" name="Picture 4"/>
          <p:cNvPicPr>
            <a:picLocks noChangeAspect="1"/>
          </p:cNvPicPr>
          <p:nvPr/>
        </p:nvPicPr>
        <p:blipFill>
          <a:blip r:embed="rId2"/>
          <a:stretch>
            <a:fillRect/>
          </a:stretch>
        </p:blipFill>
        <p:spPr>
          <a:xfrm>
            <a:off x="306030" y="4660966"/>
            <a:ext cx="11488212" cy="19288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574112" y="0"/>
            <a:ext cx="9828418" cy="717011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79887" y="788052"/>
            <a:ext cx="12351774" cy="538891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2010264"/>
            <a:ext cx="12010490" cy="152404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657"/>
            <a:ext cx="10515600" cy="693113"/>
          </a:xfrm>
        </p:spPr>
        <p:txBody>
          <a:bodyPr>
            <a:normAutofit fontScale="90000"/>
          </a:bodyPr>
          <a:lstStyle/>
          <a:p>
            <a:r>
              <a:rPr lang="en-US" b="1" dirty="0"/>
              <a:t>KNN-Predictions</a:t>
            </a:r>
            <a:endParaRPr lang="en-US" b="1" dirty="0"/>
          </a:p>
        </p:txBody>
      </p:sp>
      <p:sp>
        <p:nvSpPr>
          <p:cNvPr id="3" name="Content Placeholder 2"/>
          <p:cNvSpPr>
            <a:spLocks noGrp="1"/>
          </p:cNvSpPr>
          <p:nvPr>
            <p:ph idx="1"/>
          </p:nvPr>
        </p:nvSpPr>
        <p:spPr>
          <a:xfrm>
            <a:off x="838200" y="1171254"/>
            <a:ext cx="10515600" cy="5005709"/>
          </a:xfrm>
        </p:spPr>
        <p:txBody>
          <a:bodyPr/>
          <a:lstStyle/>
          <a:p>
            <a:pPr marL="0" indent="0">
              <a:buNone/>
            </a:pPr>
            <a:r>
              <a:rPr lang="en-US" dirty="0" err="1"/>
              <a:t>knnPredictions</a:t>
            </a:r>
            <a:r>
              <a:rPr lang="en-US" dirty="0"/>
              <a:t>=</a:t>
            </a:r>
            <a:r>
              <a:rPr lang="en-US" dirty="0" err="1"/>
              <a:t>pd.DataFrame</a:t>
            </a:r>
            <a:r>
              <a:rPr lang="en-US" dirty="0"/>
              <a:t>(predicted_1)</a:t>
            </a:r>
            <a:endParaRPr lang="en-US" dirty="0"/>
          </a:p>
          <a:p>
            <a:pPr marL="0" indent="0">
              <a:buNone/>
            </a:pPr>
            <a:r>
              <a:rPr lang="en-US" dirty="0"/>
              <a:t>df1=pd.([</a:t>
            </a:r>
            <a:r>
              <a:rPr lang="en-US" dirty="0" err="1"/>
              <a:t>knnPredictions</a:t>
            </a:r>
            <a:r>
              <a:rPr lang="en-US" dirty="0"/>
              <a:t>], axis =1)</a:t>
            </a:r>
            <a:endParaRPr lang="en-US" dirty="0"/>
          </a:p>
          <a:p>
            <a:pPr marL="0" indent="0">
              <a:buNone/>
            </a:pPr>
            <a:r>
              <a:rPr lang="en-US" dirty="0"/>
              <a:t>df1</a:t>
            </a:r>
            <a:endParaRPr lang="en-US" dirty="0"/>
          </a:p>
          <a:p>
            <a:endParaRPr lang="en-US" dirty="0"/>
          </a:p>
          <a:p>
            <a:endParaRPr lang="en-US" dirty="0"/>
          </a:p>
        </p:txBody>
      </p:sp>
      <p:pic>
        <p:nvPicPr>
          <p:cNvPr id="4" name="Picture 3"/>
          <p:cNvPicPr>
            <a:picLocks noChangeAspect="1"/>
          </p:cNvPicPr>
          <p:nvPr/>
        </p:nvPicPr>
        <p:blipFill>
          <a:blip r:embed="rId1"/>
          <a:stretch>
            <a:fillRect/>
          </a:stretch>
        </p:blipFill>
        <p:spPr>
          <a:xfrm>
            <a:off x="1967978" y="2260313"/>
            <a:ext cx="877963" cy="433692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1"/>
          <a:stretch>
            <a:fillRect/>
          </a:stretch>
        </p:blipFill>
        <p:spPr>
          <a:xfrm>
            <a:off x="952500" y="2562225"/>
            <a:ext cx="10287000" cy="17335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598"/>
          </a:xfrm>
        </p:spPr>
        <p:txBody>
          <a:bodyPr>
            <a:normAutofit fontScale="90000"/>
          </a:bodyPr>
          <a:lstStyle/>
          <a:p>
            <a:r>
              <a:rPr lang="en-US" b="1" dirty="0">
                <a:solidFill>
                  <a:srgbClr val="FF0000"/>
                </a:solidFill>
              </a:rPr>
              <a:t>Working process of KNN Algorithm </a:t>
            </a:r>
            <a:endParaRPr lang="en-US" dirty="0"/>
          </a:p>
        </p:txBody>
      </p:sp>
      <p:sp>
        <p:nvSpPr>
          <p:cNvPr id="3" name="Content Placeholder 2"/>
          <p:cNvSpPr>
            <a:spLocks noGrp="1"/>
          </p:cNvSpPr>
          <p:nvPr>
            <p:ph idx="1"/>
          </p:nvPr>
        </p:nvSpPr>
        <p:spPr>
          <a:xfrm>
            <a:off x="540774" y="1248697"/>
            <a:ext cx="10813026" cy="5270090"/>
          </a:xfrm>
        </p:spPr>
        <p:txBody>
          <a:bodyPr>
            <a:normAutofit/>
          </a:bodyPr>
          <a:lstStyle/>
          <a:p>
            <a:pPr marL="0" indent="0">
              <a:buNone/>
            </a:pPr>
            <a:r>
              <a:rPr lang="en-US" b="1" dirty="0"/>
              <a:t>Step 3</a:t>
            </a:r>
            <a:r>
              <a:rPr lang="en-US" dirty="0"/>
              <a:t> − For each point in the test data do the following −</a:t>
            </a:r>
            <a:endParaRPr lang="en-US" dirty="0"/>
          </a:p>
          <a:p>
            <a:pPr marL="0" indent="0">
              <a:buNone/>
            </a:pPr>
            <a:r>
              <a:rPr lang="en-US" b="1" dirty="0"/>
              <a:t>	3.1</a:t>
            </a:r>
            <a:r>
              <a:rPr lang="en-US" dirty="0"/>
              <a:t> − Calculate the distance between test data and each row of training data with the help of any of the method namely: Euclidean, Manhattan or Hamming distance. The most commonly used method to calculate distance is Euclidean.</a:t>
            </a:r>
            <a:endParaRPr lang="en-US" dirty="0"/>
          </a:p>
          <a:p>
            <a:pPr marL="0" indent="0">
              <a:buNone/>
            </a:pPr>
            <a:r>
              <a:rPr lang="en-US" b="1" dirty="0"/>
              <a:t>	3.2</a:t>
            </a:r>
            <a:r>
              <a:rPr lang="en-US" dirty="0"/>
              <a:t> − Now, based on the distance value, sort them in ascending order.</a:t>
            </a:r>
            <a:endParaRPr lang="en-US" dirty="0"/>
          </a:p>
          <a:p>
            <a:pPr marL="0" indent="0">
              <a:buNone/>
            </a:pPr>
            <a:r>
              <a:rPr lang="en-US" b="1" dirty="0"/>
              <a:t>	3.3</a:t>
            </a:r>
            <a:r>
              <a:rPr lang="en-US" dirty="0"/>
              <a:t> − Next, it will choose the top K rows from the sorted array.</a:t>
            </a:r>
            <a:endParaRPr lang="en-US" dirty="0"/>
          </a:p>
          <a:p>
            <a:pPr marL="0" indent="0">
              <a:buNone/>
            </a:pPr>
            <a:r>
              <a:rPr lang="en-US" b="1" dirty="0"/>
              <a:t>	3.4</a:t>
            </a:r>
            <a:r>
              <a:rPr lang="en-US" dirty="0"/>
              <a:t> − Now, it will assign a class to the test point based on most frequent class of these rows.</a:t>
            </a:r>
            <a:endParaRPr lang="en-US" dirty="0"/>
          </a:p>
          <a:p>
            <a:pPr marL="0" indent="0">
              <a:buNone/>
            </a:pPr>
            <a:r>
              <a:rPr lang="en-US" b="1" dirty="0"/>
              <a:t>Step 4</a:t>
            </a:r>
            <a:r>
              <a:rPr lang="en-US" dirty="0"/>
              <a:t> − End</a:t>
            </a:r>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70886" y="953422"/>
            <a:ext cx="11010900" cy="44005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81998" y="-2375"/>
            <a:ext cx="10188676" cy="68603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1455"/>
          </a:xfrm>
        </p:spPr>
        <p:txBody>
          <a:bodyPr>
            <a:normAutofit fontScale="90000"/>
          </a:bodyPr>
          <a:lstStyle/>
          <a:p>
            <a:r>
              <a:rPr lang="en-US" b="1" dirty="0">
                <a:solidFill>
                  <a:srgbClr val="FF0000"/>
                </a:solidFill>
              </a:rPr>
              <a:t>Naive Bayes</a:t>
            </a:r>
            <a:endParaRPr lang="en-US" dirty="0">
              <a:solidFill>
                <a:srgbClr val="FF0000"/>
              </a:solidFill>
            </a:endParaRPr>
          </a:p>
        </p:txBody>
      </p:sp>
      <p:sp>
        <p:nvSpPr>
          <p:cNvPr id="3" name="Content Placeholder 2"/>
          <p:cNvSpPr>
            <a:spLocks noGrp="1"/>
          </p:cNvSpPr>
          <p:nvPr>
            <p:ph idx="1"/>
          </p:nvPr>
        </p:nvSpPr>
        <p:spPr>
          <a:xfrm>
            <a:off x="314632" y="786581"/>
            <a:ext cx="11503742" cy="5692877"/>
          </a:xfrm>
        </p:spPr>
        <p:txBody>
          <a:bodyPr>
            <a:normAutofit/>
          </a:bodyPr>
          <a:lstStyle/>
          <a:p>
            <a:r>
              <a:rPr lang="en-US" dirty="0"/>
              <a:t>Foundational mathematical principles for determining the probability of unknown events from the known events.</a:t>
            </a:r>
            <a:endParaRPr lang="en-US" dirty="0"/>
          </a:p>
          <a:p>
            <a:r>
              <a:rPr lang="en-US" dirty="0"/>
              <a:t>Example:</a:t>
            </a:r>
            <a:endParaRPr lang="en-US" dirty="0"/>
          </a:p>
          <a:p>
            <a:pPr marL="0" indent="0">
              <a:buNone/>
            </a:pPr>
            <a:r>
              <a:rPr lang="en-US" dirty="0"/>
              <a:t>               if all apples are red in color and average diameter would be about 4 inches then, if at random one fruit is selected from the basket with red color and diameter of 3.7 inch</a:t>
            </a:r>
            <a:endParaRPr lang="en-US" dirty="0"/>
          </a:p>
          <a:p>
            <a:pPr marL="0" indent="0">
              <a:buNone/>
            </a:pPr>
            <a:r>
              <a:rPr lang="en-US" dirty="0"/>
              <a:t>        </a:t>
            </a:r>
            <a:r>
              <a:rPr lang="en-US" b="1" i="1" dirty="0"/>
              <a:t> what is the probability that the particular fruit would be an apple?</a:t>
            </a:r>
            <a:endParaRPr lang="en-US" b="1" i="1" dirty="0"/>
          </a:p>
          <a:p>
            <a:pPr marL="0" indent="0">
              <a:buNone/>
            </a:pPr>
            <a:r>
              <a:rPr lang="en-US" dirty="0"/>
              <a:t>    here would be no dependency between color and diameter.</a:t>
            </a:r>
            <a:endParaRPr lang="en-US" dirty="0"/>
          </a:p>
          <a:p>
            <a:r>
              <a:rPr lang="en-US" dirty="0"/>
              <a:t>independence assumption makes the Naive Bayes classifier most effective in terms of computational ease for particular tasks such as email classification based on words in which high dimensions of vocab do exist, even after assuming independence between features.</a:t>
            </a:r>
            <a:endParaRPr lang="en-US" b="1" i="1" dirty="0"/>
          </a:p>
          <a:p>
            <a:pPr marL="0" indent="0">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31288"/>
          </a:xfrm>
        </p:spPr>
        <p:txBody>
          <a:bodyPr>
            <a:normAutofit fontScale="90000"/>
          </a:bodyPr>
          <a:lstStyle/>
          <a:p>
            <a:r>
              <a:rPr lang="en-US" b="1" dirty="0">
                <a:solidFill>
                  <a:srgbClr val="FF0000"/>
                </a:solidFill>
              </a:rPr>
              <a:t>Naive Bayes</a:t>
            </a:r>
            <a:endParaRPr lang="en-US" dirty="0"/>
          </a:p>
        </p:txBody>
      </p:sp>
      <p:sp>
        <p:nvSpPr>
          <p:cNvPr id="3" name="Content Placeholder 2"/>
          <p:cNvSpPr>
            <a:spLocks noGrp="1"/>
          </p:cNvSpPr>
          <p:nvPr>
            <p:ph idx="1"/>
          </p:nvPr>
        </p:nvSpPr>
        <p:spPr>
          <a:xfrm>
            <a:off x="353961" y="973394"/>
            <a:ext cx="11513574" cy="5203569"/>
          </a:xfrm>
        </p:spPr>
        <p:txBody>
          <a:bodyPr>
            <a:normAutofit/>
          </a:bodyPr>
          <a:lstStyle/>
          <a:p>
            <a:pPr algn="just"/>
            <a:r>
              <a:rPr lang="en-US" dirty="0"/>
              <a:t>Bayesian classifiers are best applied to problems in which information from a very high number of attributes should be considered simultaneously to estimate the probability of final outcome.</a:t>
            </a:r>
            <a:endParaRPr lang="en-US" dirty="0"/>
          </a:p>
          <a:p>
            <a:pPr algn="just"/>
            <a:endParaRPr lang="en-US" dirty="0"/>
          </a:p>
          <a:p>
            <a:pPr algn="just"/>
            <a:r>
              <a:rPr lang="en-US" dirty="0"/>
              <a:t> Bayesian methods utilize all available evidence to consider for </a:t>
            </a:r>
            <a:r>
              <a:rPr lang="en-US" i="1" dirty="0">
                <a:solidFill>
                  <a:srgbClr val="C00000"/>
                </a:solidFill>
              </a:rPr>
              <a:t>prediction even features have weak effects </a:t>
            </a:r>
            <a:r>
              <a:rPr lang="en-US" dirty="0"/>
              <a:t>on the final outcome to predict. </a:t>
            </a:r>
            <a:endParaRPr lang="en-US" dirty="0"/>
          </a:p>
          <a:p>
            <a:pPr algn="just"/>
            <a:endParaRPr lang="en-US" dirty="0"/>
          </a:p>
          <a:p>
            <a:pPr algn="just"/>
            <a:r>
              <a:rPr lang="en-US" dirty="0"/>
              <a:t>However, we should not ignore the fact that a large number of features with relatively minor effects, taken together its combined impact would form strong classifiers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361" y="275303"/>
            <a:ext cx="10515600" cy="776288"/>
          </a:xfrm>
        </p:spPr>
        <p:txBody>
          <a:bodyPr/>
          <a:lstStyle/>
          <a:p>
            <a:r>
              <a:rPr lang="en-US" b="1" dirty="0">
                <a:solidFill>
                  <a:srgbClr val="FF0000"/>
                </a:solidFill>
              </a:rPr>
              <a:t>Probability Fundamentals </a:t>
            </a:r>
            <a:endParaRPr lang="en-US" b="1" dirty="0">
              <a:solidFill>
                <a:srgbClr val="FF0000"/>
              </a:solidFill>
            </a:endParaRPr>
          </a:p>
        </p:txBody>
      </p:sp>
      <p:sp>
        <p:nvSpPr>
          <p:cNvPr id="3" name="Content Placeholder 2"/>
          <p:cNvSpPr>
            <a:spLocks noGrp="1"/>
          </p:cNvSpPr>
          <p:nvPr>
            <p:ph idx="1"/>
          </p:nvPr>
        </p:nvSpPr>
        <p:spPr>
          <a:xfrm>
            <a:off x="589935" y="1287566"/>
            <a:ext cx="10695039" cy="5496692"/>
          </a:xfrm>
        </p:spPr>
        <p:txBody>
          <a:bodyPr/>
          <a:lstStyle/>
          <a:p>
            <a:r>
              <a:rPr lang="en-US" dirty="0"/>
              <a:t>Probability of an event can be estimated from observed data by dividing the number of trails in which an event occurred with total number of trails.</a:t>
            </a:r>
            <a:endParaRPr lang="en-US" dirty="0"/>
          </a:p>
          <a:p>
            <a:r>
              <a:rPr lang="en-US" dirty="0"/>
              <a:t>If a bag contains red and blue balls and randomly picked </a:t>
            </a:r>
            <a:r>
              <a:rPr lang="en-US" i="1" dirty="0"/>
              <a:t>10 </a:t>
            </a:r>
            <a:r>
              <a:rPr lang="en-US" dirty="0"/>
              <a:t>balls one</a:t>
            </a:r>
            <a:endParaRPr lang="en-US" dirty="0"/>
          </a:p>
          <a:p>
            <a:pPr marL="0" indent="0">
              <a:buNone/>
            </a:pPr>
            <a:r>
              <a:rPr lang="en-US" dirty="0"/>
              <a:t>   by one with replacement and out of </a:t>
            </a:r>
            <a:r>
              <a:rPr lang="en-US" i="1" dirty="0"/>
              <a:t>10</a:t>
            </a:r>
            <a:r>
              <a:rPr lang="en-US" dirty="0"/>
              <a:t>, </a:t>
            </a:r>
            <a:r>
              <a:rPr lang="en-US" i="1" dirty="0"/>
              <a:t>3 </a:t>
            </a:r>
            <a:r>
              <a:rPr lang="en-US" dirty="0"/>
              <a:t>red balls appeared in trails</a:t>
            </a:r>
            <a:endParaRPr lang="en-US" dirty="0"/>
          </a:p>
          <a:p>
            <a:pPr marL="0" indent="0">
              <a:buNone/>
            </a:pPr>
            <a:r>
              <a:rPr lang="en-US" dirty="0"/>
              <a:t>         we can say that probability of red is </a:t>
            </a:r>
            <a:r>
              <a:rPr lang="en-US" i="1" dirty="0"/>
              <a:t>0.3</a:t>
            </a:r>
            <a:r>
              <a:rPr lang="en-US" dirty="0"/>
              <a:t>, </a:t>
            </a:r>
            <a:endParaRPr lang="en-US" dirty="0"/>
          </a:p>
          <a:p>
            <a:pPr marL="0" indent="0">
              <a:buNone/>
            </a:pPr>
            <a:r>
              <a:rPr lang="en-US" i="1" dirty="0"/>
              <a:t>                           </a:t>
            </a:r>
            <a:r>
              <a:rPr lang="en-US" i="1" dirty="0" err="1"/>
              <a:t>pred</a:t>
            </a:r>
            <a:r>
              <a:rPr lang="en-US" i="1" dirty="0"/>
              <a:t> = 3/10 = 0.3</a:t>
            </a:r>
            <a:r>
              <a:rPr lang="en-US" dirty="0"/>
              <a:t>. </a:t>
            </a:r>
            <a:endParaRPr lang="en-US" dirty="0"/>
          </a:p>
          <a:p>
            <a:pPr marL="0" indent="0">
              <a:buNone/>
            </a:pPr>
            <a:r>
              <a:rPr lang="en-US" dirty="0"/>
              <a:t>      Total probability of all possible outcomes must be 100 percent.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6927"/>
          </a:xfrm>
        </p:spPr>
        <p:txBody>
          <a:bodyPr>
            <a:normAutofit fontScale="90000"/>
          </a:bodyPr>
          <a:lstStyle/>
          <a:p>
            <a:r>
              <a:rPr lang="en-US" b="1" dirty="0">
                <a:solidFill>
                  <a:srgbClr val="FF0000"/>
                </a:solidFill>
              </a:rPr>
              <a:t>Probability Fundamentals </a:t>
            </a:r>
            <a:endParaRPr lang="en-US" dirty="0"/>
          </a:p>
        </p:txBody>
      </p:sp>
      <p:sp>
        <p:nvSpPr>
          <p:cNvPr id="3" name="Content Placeholder 2"/>
          <p:cNvSpPr>
            <a:spLocks noGrp="1"/>
          </p:cNvSpPr>
          <p:nvPr>
            <p:ph idx="1"/>
          </p:nvPr>
        </p:nvSpPr>
        <p:spPr>
          <a:xfrm>
            <a:off x="471948" y="1386348"/>
            <a:ext cx="10881852" cy="4790615"/>
          </a:xfrm>
        </p:spPr>
        <p:txBody>
          <a:bodyPr>
            <a:normAutofit/>
          </a:bodyPr>
          <a:lstStyle/>
          <a:p>
            <a:pPr algn="just"/>
            <a:r>
              <a:rPr lang="en-US" dirty="0"/>
              <a:t>If a trail has two outcomes such as email classification either it is spam or not spam and both cannot occur simultaneously, these events are considered as mutually exclusive with each other. </a:t>
            </a:r>
            <a:endParaRPr lang="en-US" dirty="0"/>
          </a:p>
          <a:p>
            <a:pPr algn="just"/>
            <a:r>
              <a:rPr lang="en-US" dirty="0"/>
              <a:t>In addition, if those outcomes cover all possible events, it would be called as </a:t>
            </a:r>
            <a:r>
              <a:rPr lang="en-US" b="1" dirty="0"/>
              <a:t>exhaustive events</a:t>
            </a:r>
            <a:r>
              <a:rPr lang="en-US" dirty="0"/>
              <a:t>.</a:t>
            </a:r>
            <a:endParaRPr lang="en-US" dirty="0"/>
          </a:p>
          <a:p>
            <a:pPr marL="0" indent="0" algn="just">
              <a:buNone/>
            </a:pPr>
            <a:r>
              <a:rPr lang="en-US" b="1" dirty="0"/>
              <a:t>For example, </a:t>
            </a:r>
            <a:endParaRPr lang="en-US" b="1" dirty="0"/>
          </a:p>
          <a:p>
            <a:pPr marL="0" indent="0" algn="just">
              <a:buNone/>
            </a:pPr>
            <a:r>
              <a:rPr lang="en-US" dirty="0"/>
              <a:t>	In Email classification if </a:t>
            </a:r>
            <a:r>
              <a:rPr lang="en-US" i="1" dirty="0"/>
              <a:t>P (spam) = 0.1</a:t>
            </a:r>
            <a:r>
              <a:rPr lang="en-US" dirty="0"/>
              <a:t>.</a:t>
            </a:r>
            <a:endParaRPr lang="en-US" dirty="0"/>
          </a:p>
          <a:p>
            <a:pPr algn="just"/>
            <a:r>
              <a:rPr lang="en-US" dirty="0"/>
              <a:t>we will be able to calculate </a:t>
            </a:r>
            <a:r>
              <a:rPr lang="en-US" i="1" dirty="0"/>
              <a:t>P (ham) = 1- 0.1 = 0.9</a:t>
            </a:r>
            <a:r>
              <a:rPr lang="en-US" dirty="0"/>
              <a:t>, these two events are mutually exclusive. In the following Venn diagram, all the email possible classes are represented (the entire universe) with type of outcomes.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256"/>
          </a:xfrm>
        </p:spPr>
        <p:txBody>
          <a:bodyPr/>
          <a:lstStyle/>
          <a:p>
            <a:r>
              <a:rPr lang="en-US" b="1" dirty="0">
                <a:solidFill>
                  <a:srgbClr val="FF0000"/>
                </a:solidFill>
              </a:rPr>
              <a:t>Probability Fundamentals </a:t>
            </a:r>
            <a:endParaRPr lang="en-US" dirty="0"/>
          </a:p>
        </p:txBody>
      </p:sp>
      <p:sp>
        <p:nvSpPr>
          <p:cNvPr id="3" name="Content Placeholder 2"/>
          <p:cNvSpPr>
            <a:spLocks noGrp="1"/>
          </p:cNvSpPr>
          <p:nvPr>
            <p:ph idx="1"/>
          </p:nvPr>
        </p:nvSpPr>
        <p:spPr/>
        <p:txBody>
          <a:bodyPr/>
          <a:lstStyle/>
          <a:p>
            <a:r>
              <a:rPr lang="en-US" dirty="0"/>
              <a:t>For example, in email</a:t>
            </a:r>
            <a:endParaRPr lang="en-US" dirty="0"/>
          </a:p>
          <a:p>
            <a:endParaRPr lang="en-US" dirty="0"/>
          </a:p>
          <a:p>
            <a:r>
              <a:rPr lang="en-US" dirty="0"/>
              <a:t>classification if </a:t>
            </a:r>
            <a:r>
              <a:rPr lang="en-US" i="1" dirty="0"/>
              <a:t>P (spam) = 0.1</a:t>
            </a:r>
            <a:r>
              <a:rPr lang="en-US" dirty="0"/>
              <a:t>, we will be able to calculate </a:t>
            </a:r>
            <a:r>
              <a:rPr lang="en-US" i="1" dirty="0"/>
              <a:t>P (ham) = 1- 0.1 = 0.9</a:t>
            </a:r>
            <a:r>
              <a:rPr lang="en-US" dirty="0"/>
              <a:t>, these two events are mutually exclusive. </a:t>
            </a:r>
            <a:endParaRPr lang="en-US" dirty="0"/>
          </a:p>
          <a:p>
            <a:endParaRPr lang="en-US" dirty="0"/>
          </a:p>
          <a:p>
            <a:r>
              <a:rPr lang="en-US" dirty="0"/>
              <a:t>In the following Venn diagram, all the email possible classes are represented (the entire universe) with type of outcomes: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611387" y="1977231"/>
            <a:ext cx="5848350" cy="40481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114"/>
          </a:xfrm>
        </p:spPr>
        <p:txBody>
          <a:bodyPr>
            <a:normAutofit fontScale="90000"/>
          </a:bodyPr>
          <a:lstStyle/>
          <a:p>
            <a:r>
              <a:rPr lang="en-US" b="1" dirty="0">
                <a:solidFill>
                  <a:srgbClr val="FF0000"/>
                </a:solidFill>
              </a:rPr>
              <a:t>Joint probability</a:t>
            </a:r>
            <a:endParaRPr lang="en-US" dirty="0">
              <a:solidFill>
                <a:srgbClr val="FF0000"/>
              </a:solidFill>
            </a:endParaRPr>
          </a:p>
        </p:txBody>
      </p:sp>
      <p:sp>
        <p:nvSpPr>
          <p:cNvPr id="3" name="Content Placeholder 2"/>
          <p:cNvSpPr>
            <a:spLocks noGrp="1"/>
          </p:cNvSpPr>
          <p:nvPr>
            <p:ph idx="1"/>
          </p:nvPr>
        </p:nvSpPr>
        <p:spPr>
          <a:xfrm>
            <a:off x="373625" y="865240"/>
            <a:ext cx="11641393" cy="5663379"/>
          </a:xfrm>
        </p:spPr>
        <p:txBody>
          <a:bodyPr/>
          <a:lstStyle/>
          <a:p>
            <a:r>
              <a:rPr lang="en-US" dirty="0"/>
              <a:t>Though mutually exclusive cases are simple to work upon, most of the actual problems do fall under the category of non-mutually exclusive events. </a:t>
            </a:r>
            <a:endParaRPr lang="en-US" dirty="0"/>
          </a:p>
          <a:p>
            <a:r>
              <a:rPr lang="en-US" dirty="0"/>
              <a:t>By using the joint appearance, we can predict the event outcome. </a:t>
            </a:r>
            <a:endParaRPr lang="en-US" dirty="0"/>
          </a:p>
          <a:p>
            <a:pPr marL="0" indent="0">
              <a:buNone/>
            </a:pPr>
            <a:endParaRPr lang="en-US" dirty="0"/>
          </a:p>
          <a:p>
            <a:r>
              <a:rPr lang="en-US" b="1" i="1" dirty="0"/>
              <a:t>Example:</a:t>
            </a:r>
            <a:endParaRPr lang="en-US" b="1" i="1" dirty="0"/>
          </a:p>
          <a:p>
            <a:pPr marL="0" indent="0">
              <a:buNone/>
            </a:pPr>
            <a:r>
              <a:rPr lang="en-US" dirty="0"/>
              <a:t>            if emails messages present the word like </a:t>
            </a:r>
            <a:r>
              <a:rPr lang="en-US" i="1" dirty="0"/>
              <a:t>lottery</a:t>
            </a:r>
            <a:r>
              <a:rPr lang="en-US" dirty="0"/>
              <a:t>, which is very highly likely of being spam rather than ham.</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2"/>
            <a:ext cx="10515600" cy="500114"/>
          </a:xfrm>
        </p:spPr>
        <p:txBody>
          <a:bodyPr>
            <a:normAutofit fontScale="90000"/>
          </a:bodyPr>
          <a:lstStyle/>
          <a:p>
            <a:r>
              <a:rPr lang="en-US" b="1" dirty="0">
                <a:solidFill>
                  <a:srgbClr val="FF0000"/>
                </a:solidFill>
              </a:rPr>
              <a:t>Joint probability</a:t>
            </a:r>
            <a:endParaRPr lang="en-US" dirty="0">
              <a:solidFill>
                <a:srgbClr val="FF0000"/>
              </a:solidFill>
            </a:endParaRPr>
          </a:p>
        </p:txBody>
      </p:sp>
      <p:sp>
        <p:nvSpPr>
          <p:cNvPr id="3" name="Content Placeholder 2"/>
          <p:cNvSpPr>
            <a:spLocks noGrp="1"/>
          </p:cNvSpPr>
          <p:nvPr>
            <p:ph idx="1"/>
          </p:nvPr>
        </p:nvSpPr>
        <p:spPr>
          <a:xfrm>
            <a:off x="521110" y="855406"/>
            <a:ext cx="10832690" cy="5321557"/>
          </a:xfrm>
        </p:spPr>
        <p:txBody>
          <a:bodyPr/>
          <a:lstStyle/>
          <a:p>
            <a:r>
              <a:rPr lang="en-US" dirty="0"/>
              <a:t>The following Venn diagram indicates the joint probability of spam with </a:t>
            </a:r>
            <a:r>
              <a:rPr lang="en-US" i="1" dirty="0"/>
              <a:t>lottery</a:t>
            </a:r>
            <a:r>
              <a:rPr lang="en-US" dirty="0"/>
              <a:t>.</a:t>
            </a:r>
            <a:endParaRPr lang="en-US" dirty="0"/>
          </a:p>
          <a:p>
            <a:r>
              <a:rPr lang="en-US" dirty="0"/>
              <a:t> However, if you notice in detail, lottery circle is not contained completely within the spam circle. </a:t>
            </a:r>
            <a:endParaRPr lang="en-US" dirty="0"/>
          </a:p>
          <a:p>
            <a:r>
              <a:rPr lang="en-US" dirty="0"/>
              <a:t>This implies that not all spam messages contain the word </a:t>
            </a:r>
            <a:r>
              <a:rPr lang="en-US" i="1" dirty="0"/>
              <a:t>lottery </a:t>
            </a:r>
            <a:r>
              <a:rPr lang="en-US" dirty="0"/>
              <a:t>and not every email with the word </a:t>
            </a:r>
            <a:r>
              <a:rPr lang="en-US" i="1" dirty="0"/>
              <a:t>lottery </a:t>
            </a:r>
            <a:r>
              <a:rPr lang="en-US" dirty="0"/>
              <a:t>is spam.</a:t>
            </a:r>
            <a:endParaRPr lang="en-US" dirty="0"/>
          </a:p>
        </p:txBody>
      </p:sp>
      <p:pic>
        <p:nvPicPr>
          <p:cNvPr id="4" name="Picture 3"/>
          <p:cNvPicPr>
            <a:picLocks noChangeAspect="1"/>
          </p:cNvPicPr>
          <p:nvPr/>
        </p:nvPicPr>
        <p:blipFill>
          <a:blip r:embed="rId1"/>
          <a:stretch>
            <a:fillRect/>
          </a:stretch>
        </p:blipFill>
        <p:spPr>
          <a:xfrm>
            <a:off x="3199785" y="3516184"/>
            <a:ext cx="4508705" cy="31722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625" y="1973212"/>
            <a:ext cx="10515600" cy="4663562"/>
          </a:xfrm>
        </p:spPr>
        <p:txBody>
          <a:bodyPr/>
          <a:lstStyle/>
          <a:p>
            <a:endParaRPr lang="en-US" dirty="0"/>
          </a:p>
          <a:p>
            <a:endParaRPr lang="en-US" dirty="0"/>
          </a:p>
          <a:p>
            <a:endParaRPr lang="en-US" dirty="0"/>
          </a:p>
          <a:p>
            <a:endParaRPr lang="en-US" dirty="0"/>
          </a:p>
          <a:p>
            <a:endParaRPr lang="en-US" dirty="0"/>
          </a:p>
          <a:p>
            <a:endParaRPr lang="en-US" dirty="0"/>
          </a:p>
          <a:p>
            <a:pPr algn="just"/>
            <a:r>
              <a:rPr lang="en-US" dirty="0"/>
              <a:t>Now, we need to classify new data point with black dot (at point </a:t>
            </a:r>
            <a:r>
              <a:rPr lang="en-US" b="1" dirty="0">
                <a:solidFill>
                  <a:srgbClr val="C00000"/>
                </a:solidFill>
              </a:rPr>
              <a:t>60,60</a:t>
            </a:r>
            <a:r>
              <a:rPr lang="en-US" dirty="0"/>
              <a:t>) into </a:t>
            </a:r>
            <a:r>
              <a:rPr lang="en-US" dirty="0">
                <a:solidFill>
                  <a:srgbClr val="C00000"/>
                </a:solidFill>
              </a:rPr>
              <a:t>blue</a:t>
            </a:r>
            <a:r>
              <a:rPr lang="en-US" dirty="0"/>
              <a:t> or </a:t>
            </a:r>
            <a:r>
              <a:rPr lang="en-US" dirty="0">
                <a:solidFill>
                  <a:srgbClr val="C00000"/>
                </a:solidFill>
              </a:rPr>
              <a:t>red </a:t>
            </a:r>
            <a:r>
              <a:rPr lang="en-US" dirty="0"/>
              <a:t>class. We are assuming </a:t>
            </a:r>
            <a:r>
              <a:rPr lang="en-US" b="1" u="sng" dirty="0">
                <a:solidFill>
                  <a:srgbClr val="00B0F0"/>
                </a:solidFill>
              </a:rPr>
              <a:t>K = 3 </a:t>
            </a:r>
            <a:r>
              <a:rPr lang="en-US" dirty="0"/>
              <a:t>i.e. it would find three nearest data points. It is shown in the next diagram</a:t>
            </a:r>
            <a:endParaRPr lang="en-US" dirty="0"/>
          </a:p>
        </p:txBody>
      </p:sp>
      <p:pic>
        <p:nvPicPr>
          <p:cNvPr id="1028" name="Picture 4" descr="Concept of 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0685" y="1179871"/>
            <a:ext cx="5545393" cy="371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2625" y="353962"/>
            <a:ext cx="10515600" cy="599307"/>
          </a:xfrm>
        </p:spPr>
        <p:txBody>
          <a:bodyPr>
            <a:normAutofit fontScale="90000"/>
          </a:bodyPr>
          <a:lstStyle/>
          <a:p>
            <a:r>
              <a:rPr lang="en-US" b="1" dirty="0">
                <a:solidFill>
                  <a:srgbClr val="FF0000"/>
                </a:solidFill>
              </a:rPr>
              <a:t>Working of KNN Algorithm with concept of K </a:t>
            </a:r>
            <a:endParaRPr lang="en-US" b="1"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444113" y="1002736"/>
            <a:ext cx="9067800" cy="47148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5"/>
            <a:ext cx="10515600" cy="421456"/>
          </a:xfrm>
        </p:spPr>
        <p:txBody>
          <a:bodyPr>
            <a:normAutofit fontScale="90000"/>
          </a:bodyPr>
          <a:lstStyle/>
          <a:p>
            <a:r>
              <a:rPr lang="en-US" b="1" dirty="0">
                <a:solidFill>
                  <a:srgbClr val="FF0000"/>
                </a:solidFill>
              </a:rPr>
              <a:t>Joint probability</a:t>
            </a:r>
            <a:endParaRPr lang="en-US" dirty="0"/>
          </a:p>
        </p:txBody>
      </p:sp>
      <p:sp>
        <p:nvSpPr>
          <p:cNvPr id="3" name="Content Placeholder 2"/>
          <p:cNvSpPr>
            <a:spLocks noGrp="1"/>
          </p:cNvSpPr>
          <p:nvPr>
            <p:ph idx="1"/>
          </p:nvPr>
        </p:nvSpPr>
        <p:spPr>
          <a:xfrm>
            <a:off x="838200" y="717755"/>
            <a:ext cx="10515600" cy="5459208"/>
          </a:xfrm>
        </p:spPr>
        <p:txBody>
          <a:bodyPr/>
          <a:lstStyle/>
          <a:p>
            <a:r>
              <a:rPr lang="en-US" dirty="0"/>
              <a:t>In case if both the events are totally unrelated, they are called </a:t>
            </a:r>
            <a:r>
              <a:rPr lang="en-US" b="1" dirty="0"/>
              <a:t>independent events </a:t>
            </a:r>
            <a:r>
              <a:rPr lang="en-US" dirty="0"/>
              <a:t>and their respective value is </a:t>
            </a:r>
            <a:endParaRPr lang="en-US" dirty="0"/>
          </a:p>
          <a:p>
            <a:endParaRPr lang="en-US" i="1" dirty="0"/>
          </a:p>
          <a:p>
            <a:r>
              <a:rPr lang="en-US" i="1" dirty="0"/>
              <a:t>p(spam ∩ lottery) = p(spam) * p(lottery) = 0.1 * 0.04 = 0.004</a:t>
            </a:r>
            <a:r>
              <a:rPr lang="en-US" dirty="0"/>
              <a:t>, </a:t>
            </a:r>
            <a:endParaRPr lang="en-US" dirty="0"/>
          </a:p>
          <a:p>
            <a:endParaRPr lang="en-US" dirty="0"/>
          </a:p>
          <a:p>
            <a:pPr marL="0" indent="0">
              <a:buNone/>
            </a:pPr>
            <a:r>
              <a:rPr lang="en-US" dirty="0"/>
              <a:t>which is 0.4 percent of all messages are spam containing the word Lottery. </a:t>
            </a:r>
            <a:endParaRPr lang="en-US" dirty="0"/>
          </a:p>
          <a:p>
            <a:pPr marL="0" indent="0">
              <a:buNone/>
            </a:pPr>
            <a:endParaRPr lang="en-US" dirty="0"/>
          </a:p>
          <a:p>
            <a:pPr marL="0" indent="0">
              <a:buNone/>
            </a:pPr>
            <a:r>
              <a:rPr lang="en-US" dirty="0"/>
              <a:t>        In general, for independent events </a:t>
            </a:r>
            <a:r>
              <a:rPr lang="en-US" i="1" dirty="0"/>
              <a:t>P(A∩ B) = P(A)* P(B)</a:t>
            </a:r>
            <a:r>
              <a:rPr lang="en-US" dirty="0"/>
              <a:t>.</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Understanding Bayes theorem with</a:t>
            </a:r>
            <a:br>
              <a:rPr lang="en-US" b="1" dirty="0">
                <a:solidFill>
                  <a:srgbClr val="FF0000"/>
                </a:solidFill>
              </a:rPr>
            </a:br>
            <a:r>
              <a:rPr lang="en-US" b="1" dirty="0">
                <a:solidFill>
                  <a:srgbClr val="FF0000"/>
                </a:solidFill>
              </a:rPr>
              <a:t>conditional probability</a:t>
            </a:r>
            <a:endParaRPr lang="en-US" b="1" dirty="0">
              <a:solidFill>
                <a:srgbClr val="FF0000"/>
              </a:solidFill>
            </a:endParaRPr>
          </a:p>
        </p:txBody>
      </p:sp>
      <p:sp>
        <p:nvSpPr>
          <p:cNvPr id="3" name="Content Placeholder 2"/>
          <p:cNvSpPr>
            <a:spLocks noGrp="1"/>
          </p:cNvSpPr>
          <p:nvPr>
            <p:ph idx="1"/>
          </p:nvPr>
        </p:nvSpPr>
        <p:spPr/>
        <p:txBody>
          <a:bodyPr/>
          <a:lstStyle/>
          <a:p>
            <a:r>
              <a:rPr lang="en-US" dirty="0"/>
              <a:t>Conditional probability provides a way of calculating relationships between dependent events using Bayes theorem</a:t>
            </a:r>
            <a:endParaRPr lang="en-US" dirty="0"/>
          </a:p>
          <a:p>
            <a:r>
              <a:rPr lang="en-US" dirty="0"/>
              <a:t>For example, </a:t>
            </a:r>
            <a:r>
              <a:rPr lang="en-US" i="1" dirty="0"/>
              <a:t>A </a:t>
            </a:r>
            <a:r>
              <a:rPr lang="en-US" dirty="0"/>
              <a:t>and </a:t>
            </a:r>
            <a:r>
              <a:rPr lang="en-US" i="1" dirty="0"/>
              <a:t>B </a:t>
            </a:r>
            <a:r>
              <a:rPr lang="en-US" dirty="0"/>
              <a:t>are two events and</a:t>
            </a:r>
            <a:endParaRPr lang="en-US" dirty="0"/>
          </a:p>
          <a:p>
            <a:r>
              <a:rPr lang="en-US" dirty="0"/>
              <a:t>we would like to calculate </a:t>
            </a:r>
            <a:r>
              <a:rPr lang="en-US" i="1" dirty="0"/>
              <a:t>P(A\B) </a:t>
            </a:r>
            <a:r>
              <a:rPr lang="en-US" dirty="0"/>
              <a:t>can be read as the probability of event occurring </a:t>
            </a:r>
            <a:r>
              <a:rPr lang="en-US" i="1" dirty="0"/>
              <a:t>A </a:t>
            </a:r>
            <a:r>
              <a:rPr lang="en-US" dirty="0"/>
              <a:t>given the fact that event </a:t>
            </a:r>
            <a:r>
              <a:rPr lang="en-US" i="1" dirty="0"/>
              <a:t>B </a:t>
            </a:r>
            <a:r>
              <a:rPr lang="en-US" dirty="0"/>
              <a:t>already occurred, in fact this is known as </a:t>
            </a:r>
            <a:r>
              <a:rPr lang="en-US" b="1" dirty="0"/>
              <a:t>conditional probability</a:t>
            </a:r>
            <a:endParaRPr lang="en-US" dirty="0"/>
          </a:p>
        </p:txBody>
      </p:sp>
      <p:pic>
        <p:nvPicPr>
          <p:cNvPr id="4" name="Picture 3"/>
          <p:cNvPicPr>
            <a:picLocks noChangeAspect="1"/>
          </p:cNvPicPr>
          <p:nvPr/>
        </p:nvPicPr>
        <p:blipFill>
          <a:blip r:embed="rId1"/>
          <a:stretch>
            <a:fillRect/>
          </a:stretch>
        </p:blipFill>
        <p:spPr>
          <a:xfrm>
            <a:off x="2879622" y="5018753"/>
            <a:ext cx="4800600" cy="10287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473"/>
            <a:ext cx="10515600" cy="716423"/>
          </a:xfrm>
        </p:spPr>
        <p:txBody>
          <a:bodyPr>
            <a:normAutofit fontScale="90000"/>
          </a:bodyPr>
          <a:lstStyle/>
          <a:p>
            <a:r>
              <a:rPr lang="en-US" b="1" dirty="0">
                <a:solidFill>
                  <a:srgbClr val="FF0000"/>
                </a:solidFill>
              </a:rPr>
              <a:t>Understanding Bayes theorem with</a:t>
            </a:r>
            <a:br>
              <a:rPr lang="en-US" b="1" dirty="0">
                <a:solidFill>
                  <a:srgbClr val="FF0000"/>
                </a:solidFill>
              </a:rPr>
            </a:br>
            <a:r>
              <a:rPr lang="en-US" b="1" dirty="0">
                <a:solidFill>
                  <a:srgbClr val="FF0000"/>
                </a:solidFill>
              </a:rPr>
              <a:t>conditional probability</a:t>
            </a:r>
            <a:endParaRPr lang="en-US" dirty="0"/>
          </a:p>
        </p:txBody>
      </p:sp>
      <p:sp>
        <p:nvSpPr>
          <p:cNvPr id="3" name="Content Placeholder 2"/>
          <p:cNvSpPr>
            <a:spLocks noGrp="1"/>
          </p:cNvSpPr>
          <p:nvPr>
            <p:ph idx="1"/>
          </p:nvPr>
        </p:nvSpPr>
        <p:spPr>
          <a:xfrm>
            <a:off x="838200" y="1071716"/>
            <a:ext cx="10515600" cy="5105247"/>
          </a:xfrm>
        </p:spPr>
        <p:txBody>
          <a:bodyPr>
            <a:normAutofit/>
          </a:bodyPr>
          <a:lstStyle/>
          <a:p>
            <a:r>
              <a:rPr lang="en-US" dirty="0"/>
              <a:t>we will now talk about the email classification example. </a:t>
            </a:r>
            <a:endParaRPr lang="en-US" dirty="0"/>
          </a:p>
          <a:p>
            <a:endParaRPr lang="en-US" dirty="0"/>
          </a:p>
          <a:p>
            <a:r>
              <a:rPr lang="en-US" dirty="0"/>
              <a:t>Our objective is to predict whether email is spam given the word lottery and some other clues. </a:t>
            </a:r>
            <a:endParaRPr lang="en-US" dirty="0"/>
          </a:p>
          <a:p>
            <a:endParaRPr lang="en-US" dirty="0"/>
          </a:p>
          <a:p>
            <a:r>
              <a:rPr lang="en-US" dirty="0"/>
              <a:t>In this case we already knew the overall probability of spam, which is 10 percent also known as </a:t>
            </a:r>
            <a:r>
              <a:rPr lang="en-US" b="1" dirty="0"/>
              <a:t>prior probability.</a:t>
            </a:r>
            <a:endParaRPr lang="en-US" b="1" dirty="0"/>
          </a:p>
          <a:p>
            <a:endParaRPr lang="en-US" b="1" dirty="0"/>
          </a:p>
          <a:p>
            <a:r>
              <a:rPr lang="en-US" dirty="0"/>
              <a:t>Now suppose you have obtained an additional piece of information that probability of word lottery in all messages, which is 4 percent, also known as </a:t>
            </a:r>
            <a:r>
              <a:rPr lang="en-US" b="1" dirty="0"/>
              <a:t>marginal likelihood</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Understanding Bayes theorem with</a:t>
            </a:r>
            <a:br>
              <a:rPr lang="en-US" b="1" dirty="0">
                <a:solidFill>
                  <a:srgbClr val="FF0000"/>
                </a:solidFill>
              </a:rPr>
            </a:br>
            <a:r>
              <a:rPr lang="en-US" b="1" dirty="0">
                <a:solidFill>
                  <a:srgbClr val="FF0000"/>
                </a:solidFill>
              </a:rPr>
              <a:t>conditional probability</a:t>
            </a:r>
            <a:endParaRPr lang="en-US" dirty="0"/>
          </a:p>
        </p:txBody>
      </p:sp>
      <p:sp>
        <p:nvSpPr>
          <p:cNvPr id="3" name="Content Placeholder 2"/>
          <p:cNvSpPr>
            <a:spLocks noGrp="1"/>
          </p:cNvSpPr>
          <p:nvPr>
            <p:ph idx="1"/>
          </p:nvPr>
        </p:nvSpPr>
        <p:spPr/>
        <p:txBody>
          <a:bodyPr/>
          <a:lstStyle/>
          <a:p>
            <a:r>
              <a:rPr lang="en-US" dirty="0"/>
              <a:t>We know the probability that </a:t>
            </a:r>
            <a:r>
              <a:rPr lang="en-US" i="1" dirty="0"/>
              <a:t>lottery </a:t>
            </a:r>
            <a:r>
              <a:rPr lang="en-US" dirty="0"/>
              <a:t>was used in previous spam messages and is called the </a:t>
            </a:r>
            <a:r>
              <a:rPr lang="en-US" b="1" dirty="0"/>
              <a:t>likelihood</a:t>
            </a:r>
            <a:r>
              <a:rPr lang="en-US" dirty="0"/>
              <a:t>.</a:t>
            </a:r>
            <a:endParaRPr lang="en-US" dirty="0"/>
          </a:p>
          <a:p>
            <a:endParaRPr lang="en-US" dirty="0"/>
          </a:p>
          <a:p>
            <a:endParaRPr lang="en-US" dirty="0"/>
          </a:p>
        </p:txBody>
      </p:sp>
      <p:pic>
        <p:nvPicPr>
          <p:cNvPr id="4" name="Picture 3"/>
          <p:cNvPicPr>
            <a:picLocks noChangeAspect="1"/>
          </p:cNvPicPr>
          <p:nvPr/>
        </p:nvPicPr>
        <p:blipFill>
          <a:blip r:embed="rId1"/>
          <a:stretch>
            <a:fillRect/>
          </a:stretch>
        </p:blipFill>
        <p:spPr>
          <a:xfrm>
            <a:off x="2092887" y="3076421"/>
            <a:ext cx="7534275" cy="28289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Understanding Bayes theorem with</a:t>
            </a:r>
            <a:br>
              <a:rPr lang="en-US" b="1" dirty="0">
                <a:solidFill>
                  <a:srgbClr val="FF0000"/>
                </a:solidFill>
              </a:rPr>
            </a:br>
            <a:r>
              <a:rPr lang="en-US" b="1" dirty="0">
                <a:solidFill>
                  <a:srgbClr val="FF0000"/>
                </a:solidFill>
              </a:rPr>
              <a:t>conditional probability</a:t>
            </a:r>
            <a:endParaRPr lang="en-US" dirty="0"/>
          </a:p>
        </p:txBody>
      </p:sp>
      <p:pic>
        <p:nvPicPr>
          <p:cNvPr id="4" name="Content Placeholder 3"/>
          <p:cNvPicPr>
            <a:picLocks noGrp="1" noChangeAspect="1"/>
          </p:cNvPicPr>
          <p:nvPr>
            <p:ph idx="1"/>
          </p:nvPr>
        </p:nvPicPr>
        <p:blipFill>
          <a:blip r:embed="rId1"/>
          <a:stretch>
            <a:fillRect/>
          </a:stretch>
        </p:blipFill>
        <p:spPr>
          <a:xfrm>
            <a:off x="1651204" y="2042062"/>
            <a:ext cx="8496300" cy="31908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Naive Bayes classification</a:t>
            </a:r>
            <a:endParaRPr lang="en-US" dirty="0"/>
          </a:p>
        </p:txBody>
      </p:sp>
      <p:sp>
        <p:nvSpPr>
          <p:cNvPr id="3" name="Content Placeholder 2"/>
          <p:cNvSpPr>
            <a:spLocks noGrp="1"/>
          </p:cNvSpPr>
          <p:nvPr>
            <p:ph idx="1"/>
          </p:nvPr>
        </p:nvSpPr>
        <p:spPr/>
        <p:txBody>
          <a:bodyPr/>
          <a:lstStyle/>
          <a:p>
            <a:r>
              <a:rPr lang="en-US" dirty="0"/>
              <a:t>Let us construct the likelihood table for the appearance of the three words (</a:t>
            </a:r>
            <a:r>
              <a:rPr lang="en-US" i="1" dirty="0"/>
              <a:t>W1</a:t>
            </a:r>
            <a:r>
              <a:rPr lang="en-US" dirty="0"/>
              <a:t>, </a:t>
            </a:r>
            <a:r>
              <a:rPr lang="en-US" i="1" dirty="0"/>
              <a:t>W2</a:t>
            </a:r>
            <a:r>
              <a:rPr lang="en-US" dirty="0"/>
              <a:t>, and </a:t>
            </a:r>
            <a:r>
              <a:rPr lang="en-US" i="1" dirty="0"/>
              <a:t>W3</a:t>
            </a:r>
            <a:r>
              <a:rPr lang="en-US" dirty="0"/>
              <a:t>), as shown in the following table for </a:t>
            </a:r>
            <a:r>
              <a:rPr lang="en-US" i="1" dirty="0"/>
              <a:t>100 </a:t>
            </a:r>
            <a:r>
              <a:rPr lang="en-US" dirty="0"/>
              <a:t>emails:</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sp>
        <p:nvSpPr>
          <p:cNvPr id="3" name="Content Placeholder 2"/>
          <p:cNvSpPr>
            <a:spLocks noGrp="1"/>
          </p:cNvSpPr>
          <p:nvPr>
            <p:ph idx="1"/>
          </p:nvPr>
        </p:nvSpPr>
        <p:spPr>
          <a:xfrm>
            <a:off x="390938" y="811833"/>
            <a:ext cx="11605591" cy="5847383"/>
          </a:xfrm>
        </p:spPr>
        <p:txBody>
          <a:bodyPr>
            <a:normAutofit lnSpcReduction="10000"/>
          </a:bodyPr>
          <a:lstStyle/>
          <a:p>
            <a:pPr marL="0" indent="0" algn="just">
              <a:buNone/>
            </a:pPr>
            <a:r>
              <a:rPr lang="en-US" dirty="0"/>
              <a:t>Problem 1 Consider a set of patients coming for treatment in a certain clinic. Let A denote the event that a “Patient has liver disease” and B the event that a “Patient is an alcoholic.” It is known from experience that 10% of the patients entering the clinic have liver disease and 5% of the patients are alcoholics. Also, among those patients diagnosed with liver disease, 7% are alcoholics. Given that a patient is alcoholic, what is the probability that he will have liver disease? </a:t>
            </a:r>
            <a:endParaRPr lang="en-US" dirty="0"/>
          </a:p>
          <a:p>
            <a:pPr marL="0" indent="0" algn="just">
              <a:buNone/>
            </a:pPr>
            <a:r>
              <a:rPr lang="en-US" dirty="0"/>
              <a:t>Solution Using the notations of probability, we have </a:t>
            </a:r>
            <a:endParaRPr lang="en-US" dirty="0"/>
          </a:p>
          <a:p>
            <a:pPr marL="0" indent="0">
              <a:buNone/>
            </a:pPr>
            <a:endParaRPr lang="en-US" dirty="0"/>
          </a:p>
          <a:p>
            <a:pPr marL="0" indent="0">
              <a:buNone/>
            </a:pPr>
            <a:r>
              <a:rPr lang="en-US" dirty="0"/>
              <a:t>P(A) = 10% = 0.10 </a:t>
            </a:r>
            <a:endParaRPr lang="en-US" dirty="0"/>
          </a:p>
          <a:p>
            <a:pPr marL="0" indent="0">
              <a:buNone/>
            </a:pPr>
            <a:r>
              <a:rPr lang="en-US" dirty="0"/>
              <a:t>P(B) = 5% = 0.05 </a:t>
            </a:r>
            <a:endParaRPr lang="en-US" dirty="0"/>
          </a:p>
          <a:p>
            <a:pPr marL="0" indent="0">
              <a:buNone/>
            </a:pPr>
            <a:r>
              <a:rPr lang="en-US" dirty="0"/>
              <a:t>P(B∣A) = 7% = 0.07 </a:t>
            </a:r>
            <a:endParaRPr lang="en-US" dirty="0"/>
          </a:p>
          <a:p>
            <a:pPr marL="0" indent="0">
              <a:buNone/>
            </a:pPr>
            <a:r>
              <a:rPr lang="en-US" dirty="0"/>
              <a:t>P(A∣B) = P(B∣A)P(A) </a:t>
            </a:r>
            <a:endParaRPr lang="en-US" dirty="0"/>
          </a:p>
          <a:p>
            <a:pPr marL="0" indent="0">
              <a:buNone/>
            </a:pPr>
            <a:r>
              <a:rPr lang="en-US" dirty="0"/>
              <a:t>P(B) = 0.07 × 0.10 0.05 = 0.14 </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sp>
        <p:nvSpPr>
          <p:cNvPr id="3" name="Content Placeholder 2"/>
          <p:cNvSpPr>
            <a:spLocks noGrp="1"/>
          </p:cNvSpPr>
          <p:nvPr>
            <p:ph idx="1"/>
          </p:nvPr>
        </p:nvSpPr>
        <p:spPr>
          <a:xfrm>
            <a:off x="390938" y="811833"/>
            <a:ext cx="11605591" cy="5847383"/>
          </a:xfrm>
        </p:spPr>
        <p:txBody>
          <a:bodyPr>
            <a:normAutofit/>
          </a:bodyPr>
          <a:lstStyle/>
          <a:p>
            <a:pPr marL="0" indent="0" algn="just">
              <a:buNone/>
            </a:pPr>
            <a:r>
              <a:rPr lang="en-US" dirty="0"/>
              <a:t>Problem 2 Three factories A, B, C of an electric bulb manufacturing company produce respectively 35%. 35% and 30% of the total output. Approximately 1.5%, 1% and 2% of the bulbs produced by these factories are known to be defective. If a randomly selected bulb manufactured by the company was found to be defective, what is the probability that the bulb was manufactures in factory A? </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5" name="Content Placeholder 4"/>
          <p:cNvPicPr>
            <a:picLocks noGrp="1" noChangeAspect="1"/>
          </p:cNvPicPr>
          <p:nvPr>
            <p:ph idx="1"/>
          </p:nvPr>
        </p:nvPicPr>
        <p:blipFill>
          <a:blip r:embed="rId1"/>
          <a:stretch>
            <a:fillRect/>
          </a:stretch>
        </p:blipFill>
        <p:spPr>
          <a:xfrm>
            <a:off x="243845" y="735496"/>
            <a:ext cx="11822227" cy="504907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4746"/>
          </a:xfrm>
        </p:spPr>
        <p:txBody>
          <a:bodyPr/>
          <a:lstStyle/>
          <a:p>
            <a:r>
              <a:rPr lang="en-US" b="1" dirty="0">
                <a:solidFill>
                  <a:srgbClr val="FF0000"/>
                </a:solidFill>
              </a:rPr>
              <a:t>Working of KNN Algorithm with concept of K </a:t>
            </a:r>
            <a:endParaRPr lang="en-US" dirty="0"/>
          </a:p>
        </p:txBody>
      </p:sp>
      <p:sp>
        <p:nvSpPr>
          <p:cNvPr id="3" name="Content Placeholder 2"/>
          <p:cNvSpPr>
            <a:spLocks noGrp="1"/>
          </p:cNvSpPr>
          <p:nvPr>
            <p:ph idx="1"/>
          </p:nvPr>
        </p:nvSpPr>
        <p:spPr>
          <a:xfrm>
            <a:off x="838200" y="2279650"/>
            <a:ext cx="10515600" cy="435133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2050" name="Picture 2" descr="KNN Algorith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0117" y="1690688"/>
            <a:ext cx="5733948" cy="37572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7" name="Picture 6"/>
          <p:cNvPicPr>
            <a:picLocks noChangeAspect="1"/>
          </p:cNvPicPr>
          <p:nvPr/>
        </p:nvPicPr>
        <p:blipFill>
          <a:blip r:embed="rId1"/>
          <a:stretch>
            <a:fillRect/>
          </a:stretch>
        </p:blipFill>
        <p:spPr>
          <a:xfrm>
            <a:off x="481846" y="1106509"/>
            <a:ext cx="11461918" cy="263060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4" name="Picture 3"/>
          <p:cNvPicPr>
            <a:picLocks noChangeAspect="1"/>
          </p:cNvPicPr>
          <p:nvPr/>
        </p:nvPicPr>
        <p:blipFill>
          <a:blip r:embed="rId1"/>
          <a:stretch>
            <a:fillRect/>
          </a:stretch>
        </p:blipFill>
        <p:spPr>
          <a:xfrm>
            <a:off x="157806" y="735497"/>
            <a:ext cx="11530611" cy="56503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5" name="Picture 4"/>
          <p:cNvPicPr>
            <a:picLocks noChangeAspect="1"/>
          </p:cNvPicPr>
          <p:nvPr/>
        </p:nvPicPr>
        <p:blipFill>
          <a:blip r:embed="rId1"/>
          <a:stretch>
            <a:fillRect/>
          </a:stretch>
        </p:blipFill>
        <p:spPr>
          <a:xfrm>
            <a:off x="375584" y="735497"/>
            <a:ext cx="11193563" cy="2963636"/>
          </a:xfrm>
          <a:prstGeom prst="rect">
            <a:avLst/>
          </a:prstGeom>
        </p:spPr>
      </p:pic>
      <p:pic>
        <p:nvPicPr>
          <p:cNvPr id="7" name="Picture 6"/>
          <p:cNvPicPr>
            <a:picLocks noChangeAspect="1"/>
          </p:cNvPicPr>
          <p:nvPr/>
        </p:nvPicPr>
        <p:blipFill>
          <a:blip r:embed="rId2"/>
          <a:stretch>
            <a:fillRect/>
          </a:stretch>
        </p:blipFill>
        <p:spPr>
          <a:xfrm>
            <a:off x="3365926" y="3535398"/>
            <a:ext cx="7149674" cy="286979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4" name="Picture 3"/>
          <p:cNvPicPr>
            <a:picLocks noChangeAspect="1"/>
          </p:cNvPicPr>
          <p:nvPr/>
        </p:nvPicPr>
        <p:blipFill>
          <a:blip r:embed="rId1"/>
          <a:stretch>
            <a:fillRect/>
          </a:stretch>
        </p:blipFill>
        <p:spPr>
          <a:xfrm>
            <a:off x="321309" y="836724"/>
            <a:ext cx="10515600" cy="57220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5" name="Picture 4"/>
          <p:cNvPicPr>
            <a:picLocks noChangeAspect="1"/>
          </p:cNvPicPr>
          <p:nvPr/>
        </p:nvPicPr>
        <p:blipFill>
          <a:blip r:embed="rId1"/>
          <a:stretch>
            <a:fillRect/>
          </a:stretch>
        </p:blipFill>
        <p:spPr>
          <a:xfrm>
            <a:off x="566680" y="919118"/>
            <a:ext cx="10146683" cy="477600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4" name="Picture 3"/>
          <p:cNvPicPr>
            <a:picLocks noChangeAspect="1"/>
          </p:cNvPicPr>
          <p:nvPr/>
        </p:nvPicPr>
        <p:blipFill>
          <a:blip r:embed="rId1"/>
          <a:stretch>
            <a:fillRect/>
          </a:stretch>
        </p:blipFill>
        <p:spPr>
          <a:xfrm>
            <a:off x="567810" y="896883"/>
            <a:ext cx="9332437" cy="54939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5" name="Picture 4"/>
          <p:cNvPicPr>
            <a:picLocks noChangeAspect="1"/>
          </p:cNvPicPr>
          <p:nvPr/>
        </p:nvPicPr>
        <p:blipFill>
          <a:blip r:embed="rId1"/>
          <a:stretch>
            <a:fillRect/>
          </a:stretch>
        </p:blipFill>
        <p:spPr>
          <a:xfrm>
            <a:off x="499426" y="735497"/>
            <a:ext cx="11008760" cy="568518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5496"/>
          </a:xfrm>
        </p:spPr>
        <p:txBody>
          <a:bodyPr/>
          <a:lstStyle/>
          <a:p>
            <a:r>
              <a:rPr lang="en-US" b="1" dirty="0"/>
              <a:t>Naive Bayes classification</a:t>
            </a:r>
            <a:endParaRPr lang="en-US" dirty="0"/>
          </a:p>
        </p:txBody>
      </p:sp>
      <p:pic>
        <p:nvPicPr>
          <p:cNvPr id="4" name="Picture 3"/>
          <p:cNvPicPr>
            <a:picLocks noChangeAspect="1"/>
          </p:cNvPicPr>
          <p:nvPr/>
        </p:nvPicPr>
        <p:blipFill>
          <a:blip r:embed="rId1"/>
          <a:stretch>
            <a:fillRect/>
          </a:stretch>
        </p:blipFill>
        <p:spPr>
          <a:xfrm>
            <a:off x="246452" y="1002804"/>
            <a:ext cx="11587495" cy="3042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137"/>
            <a:ext cx="10515600" cy="549275"/>
          </a:xfrm>
        </p:spPr>
        <p:txBody>
          <a:bodyPr>
            <a:normAutofit fontScale="90000"/>
          </a:bodyPr>
          <a:lstStyle/>
          <a:p>
            <a:r>
              <a:rPr lang="en-US" b="1" dirty="0">
                <a:solidFill>
                  <a:srgbClr val="FF0000"/>
                </a:solidFill>
              </a:rPr>
              <a:t>KNN-Simple Example</a:t>
            </a:r>
            <a:endParaRPr lang="en-US" b="1" dirty="0">
              <a:solidFill>
                <a:srgbClr val="FF0000"/>
              </a:solidFill>
            </a:endParaRPr>
          </a:p>
        </p:txBody>
      </p:sp>
      <p:sp>
        <p:nvSpPr>
          <p:cNvPr id="3" name="Content Placeholder 2"/>
          <p:cNvSpPr>
            <a:spLocks noGrp="1"/>
          </p:cNvSpPr>
          <p:nvPr>
            <p:ph idx="1"/>
          </p:nvPr>
        </p:nvSpPr>
        <p:spPr>
          <a:xfrm>
            <a:off x="285135" y="924232"/>
            <a:ext cx="11562736" cy="5761703"/>
          </a:xfrm>
        </p:spPr>
        <p:txBody>
          <a:bodyPr/>
          <a:lstStyle/>
          <a:p>
            <a:r>
              <a:rPr lang="en-US" dirty="0"/>
              <a:t>Suppose, we have an image of a creature that looks similar to cat and dog, but we want to know either it is a cat or dog.</a:t>
            </a:r>
            <a:endParaRPr lang="en-US" dirty="0"/>
          </a:p>
          <a:p>
            <a:endParaRPr lang="en-US" sz="800" dirty="0"/>
          </a:p>
          <a:p>
            <a:r>
              <a:rPr lang="en-US" dirty="0"/>
              <a:t> So for this identification, we can use the KNN algorithm, as it works on a similarity measure. </a:t>
            </a:r>
            <a:endParaRPr lang="en-US" dirty="0"/>
          </a:p>
          <a:p>
            <a:endParaRPr lang="en-US" sz="800" dirty="0"/>
          </a:p>
          <a:p>
            <a:r>
              <a:rPr lang="en-US" dirty="0"/>
              <a:t>Our KNN model will find the similar features of the new data set to the cats and dogs images and based on the most similar features it will put it in either cat or dog category.</a:t>
            </a:r>
            <a:endParaRPr lang="en-US" dirty="0"/>
          </a:p>
        </p:txBody>
      </p:sp>
      <p:pic>
        <p:nvPicPr>
          <p:cNvPr id="3074" name="Picture 2" descr="K-Nearest Neighbor(KNN) Algorithm for Machine Lear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9781" y="4371360"/>
            <a:ext cx="4762500"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1"/>
            <a:ext cx="10515600" cy="647598"/>
          </a:xfrm>
        </p:spPr>
        <p:txBody>
          <a:bodyPr>
            <a:normAutofit fontScale="90000"/>
          </a:bodyPr>
          <a:lstStyle/>
          <a:p>
            <a:r>
              <a:rPr lang="en-US" b="1" dirty="0">
                <a:solidFill>
                  <a:srgbClr val="C00000"/>
                </a:solidFill>
              </a:rPr>
              <a:t>Advantages of KNN</a:t>
            </a:r>
            <a:endParaRPr lang="en-US" b="1" dirty="0">
              <a:solidFill>
                <a:srgbClr val="C00000"/>
              </a:solidFill>
            </a:endParaRPr>
          </a:p>
        </p:txBody>
      </p:sp>
      <p:sp>
        <p:nvSpPr>
          <p:cNvPr id="3" name="Content Placeholder 2"/>
          <p:cNvSpPr>
            <a:spLocks noGrp="1"/>
          </p:cNvSpPr>
          <p:nvPr>
            <p:ph idx="1"/>
          </p:nvPr>
        </p:nvSpPr>
        <p:spPr>
          <a:xfrm>
            <a:off x="353961" y="1012724"/>
            <a:ext cx="11543071" cy="5702708"/>
          </a:xfrm>
        </p:spPr>
        <p:txBody>
          <a:bodyPr/>
          <a:lstStyle/>
          <a:p>
            <a:r>
              <a:rPr lang="en-US" dirty="0"/>
              <a:t>It is very simple algorithm to understand and interpret.</a:t>
            </a:r>
            <a:endParaRPr lang="en-US" dirty="0"/>
          </a:p>
          <a:p>
            <a:endParaRPr lang="en-US" dirty="0"/>
          </a:p>
          <a:p>
            <a:r>
              <a:rPr lang="en-US" dirty="0"/>
              <a:t>It is very useful for nonlinear data because there is no assumption about data in this algorithm.</a:t>
            </a:r>
            <a:endParaRPr lang="en-US" dirty="0"/>
          </a:p>
          <a:p>
            <a:endParaRPr lang="en-US" dirty="0"/>
          </a:p>
          <a:p>
            <a:r>
              <a:rPr lang="en-US" dirty="0"/>
              <a:t>It is a versatile algorithm as we can use it for classification as well as regression.</a:t>
            </a:r>
            <a:endParaRPr lang="en-US" dirty="0"/>
          </a:p>
          <a:p>
            <a:endParaRPr lang="en-US" dirty="0"/>
          </a:p>
          <a:p>
            <a:r>
              <a:rPr lang="en-US" dirty="0"/>
              <a:t>It has relatively high accuracy but there are much better supervised learning models than KNN.</a:t>
            </a:r>
            <a:endParaRPr lang="en-US"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13405</Words>
  <Application>WPS Presentation</Application>
  <PresentationFormat>Widescreen</PresentationFormat>
  <Paragraphs>326</Paragraphs>
  <Slides>77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77</vt:i4>
      </vt:variant>
    </vt:vector>
  </HeadingPairs>
  <TitlesOfParts>
    <vt:vector size="88" baseType="lpstr">
      <vt:lpstr>Arial</vt:lpstr>
      <vt:lpstr>SimSun</vt:lpstr>
      <vt:lpstr>Wingdings</vt:lpstr>
      <vt:lpstr>Calibri Light</vt:lpstr>
      <vt:lpstr>Helvetica Neue</vt:lpstr>
      <vt:lpstr>Calibri</vt:lpstr>
      <vt:lpstr>微软雅黑</vt:lpstr>
      <vt:lpstr>汉仪旗黑</vt:lpstr>
      <vt:lpstr>Arial Unicode MS</vt:lpstr>
      <vt:lpstr>宋体-简</vt:lpstr>
      <vt:lpstr>Office Theme</vt:lpstr>
      <vt:lpstr>SML</vt:lpstr>
      <vt:lpstr>K-Nearest Neighbors </vt:lpstr>
      <vt:lpstr>K-Nearest Neighbors </vt:lpstr>
      <vt:lpstr>Working process of KNN Algorithm </vt:lpstr>
      <vt:lpstr>Working process of KNN Algorithm </vt:lpstr>
      <vt:lpstr>Working of KNN Algorithm with concept of K </vt:lpstr>
      <vt:lpstr>Working of KNN Algorithm with concept of K </vt:lpstr>
      <vt:lpstr>KNN-Simple Example</vt:lpstr>
      <vt:lpstr>Advantages of KNN</vt:lpstr>
      <vt:lpstr>Disadvantages of KNN</vt:lpstr>
      <vt:lpstr>Applications of KNN  </vt:lpstr>
      <vt:lpstr>KNN voter example</vt:lpstr>
      <vt:lpstr>KNN voter example</vt:lpstr>
      <vt:lpstr>KNN voter example</vt:lpstr>
      <vt:lpstr>How does KNN Algorithm works ?</vt:lpstr>
      <vt:lpstr>How does KNN Algorithm works ?</vt:lpstr>
      <vt:lpstr>How does KNN Algorithm works ?</vt:lpstr>
      <vt:lpstr>KNN- Example: </vt:lpstr>
      <vt:lpstr>KNN- Example: </vt:lpstr>
      <vt:lpstr>KNN- IRIS (Dataset)</vt:lpstr>
      <vt:lpstr>KNN- Process Steps</vt:lpstr>
      <vt:lpstr>USE-CASE (Predict Diabetes)</vt:lpstr>
      <vt:lpstr>Diabetes- Dataset</vt:lpstr>
      <vt:lpstr>Implementation - Predict Diabetes</vt:lpstr>
      <vt:lpstr>Import Libraries </vt:lpstr>
      <vt:lpstr>Load Dataset</vt:lpstr>
      <vt:lpstr>Load Dataset</vt:lpstr>
      <vt:lpstr>PowerPoint 演示文稿</vt:lpstr>
      <vt:lpstr>List out Glucose Feature in a Dataset </vt:lpstr>
      <vt:lpstr>PowerPoint 演示文稿</vt:lpstr>
      <vt:lpstr>PowerPoint 演示文稿</vt:lpstr>
      <vt:lpstr>PowerPoint 演示文稿</vt:lpstr>
      <vt:lpstr>KNN Classifier Model</vt:lpstr>
      <vt:lpstr>Predict Test</vt:lpstr>
      <vt:lpstr>Evaluate Model </vt:lpstr>
      <vt:lpstr>F1 Score and Accuracy </vt:lpstr>
      <vt:lpstr>Curse of dimensionality</vt:lpstr>
      <vt:lpstr>Curse of dimensionality</vt:lpstr>
      <vt:lpstr>Curse of dimensionality</vt:lpstr>
      <vt:lpstr>Curse of dimensionality</vt:lpstr>
      <vt:lpstr>Curse of dimensionality with 1D, 2D, and 3D example</vt:lpstr>
      <vt:lpstr>2-D Plot</vt:lpstr>
      <vt:lpstr>3-D Plot</vt:lpstr>
      <vt:lpstr>PowerPoint 演示文稿</vt:lpstr>
      <vt:lpstr>PowerPoint 演示文稿</vt:lpstr>
      <vt:lpstr>PowerPoint 演示文稿</vt:lpstr>
      <vt:lpstr>PowerPoint 演示文稿</vt:lpstr>
      <vt:lpstr>KNN-Predictions</vt:lpstr>
      <vt:lpstr>PowerPoint 演示文稿</vt:lpstr>
      <vt:lpstr>PowerPoint 演示文稿</vt:lpstr>
      <vt:lpstr>PowerPoint 演示文稿</vt:lpstr>
      <vt:lpstr>Naive Bayes</vt:lpstr>
      <vt:lpstr>Naive Bayes</vt:lpstr>
      <vt:lpstr>Probability Fundamentals </vt:lpstr>
      <vt:lpstr>Probability Fundamentals </vt:lpstr>
      <vt:lpstr>Probability Fundamentals </vt:lpstr>
      <vt:lpstr>PowerPoint 演示文稿</vt:lpstr>
      <vt:lpstr>Joint probability</vt:lpstr>
      <vt:lpstr>Joint probability</vt:lpstr>
      <vt:lpstr>PowerPoint 演示文稿</vt:lpstr>
      <vt:lpstr>Joint probability</vt:lpstr>
      <vt:lpstr>Understanding Bayes theorem with conditional probability</vt:lpstr>
      <vt:lpstr>Understanding Bayes theorem with conditional probability</vt:lpstr>
      <vt:lpstr>Understanding Bayes theorem with conditional probability</vt:lpstr>
      <vt:lpstr>Understanding Bayes theorem with conditional probability</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lpstr>Naive Bayes classification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SML</dc:title>
  <dc:creator>admin</dc:creator>
  <cp:lastModifiedBy>divyam</cp:lastModifiedBy>
  <cp:revision>113</cp:revision>
  <dcterms:created xsi:type="dcterms:W3CDTF">2022-10-13T19:40:44Z</dcterms:created>
  <dcterms:modified xsi:type="dcterms:W3CDTF">2022-10-13T19:40:44Z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